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notesMasterIdLst>
    <p:notesMasterId r:id="rId29"/>
  </p:notesMasterIdLst>
  <p:sldIdLst>
    <p:sldId id="256" r:id="rId2"/>
    <p:sldId id="261" r:id="rId3"/>
    <p:sldId id="259" r:id="rId4"/>
    <p:sldId id="263" r:id="rId5"/>
    <p:sldId id="290" r:id="rId6"/>
    <p:sldId id="267" r:id="rId7"/>
    <p:sldId id="291" r:id="rId8"/>
    <p:sldId id="270" r:id="rId9"/>
    <p:sldId id="271" r:id="rId10"/>
    <p:sldId id="272" r:id="rId11"/>
    <p:sldId id="273" r:id="rId12"/>
    <p:sldId id="276" r:id="rId13"/>
    <p:sldId id="281" r:id="rId14"/>
    <p:sldId id="279" r:id="rId15"/>
    <p:sldId id="280" r:id="rId16"/>
    <p:sldId id="282" r:id="rId17"/>
    <p:sldId id="283" r:id="rId18"/>
    <p:sldId id="285" r:id="rId19"/>
    <p:sldId id="286" r:id="rId20"/>
    <p:sldId id="287" r:id="rId21"/>
    <p:sldId id="288" r:id="rId22"/>
    <p:sldId id="296" r:id="rId23"/>
    <p:sldId id="293" r:id="rId24"/>
    <p:sldId id="294" r:id="rId25"/>
    <p:sldId id="295" r:id="rId26"/>
    <p:sldId id="292" r:id="rId27"/>
    <p:sldId id="289" r:id="rId2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72" d="100"/>
          <a:sy n="72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ar-SA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9.4031301642850239E-3"/>
          <c:y val="9.3954855643044677E-2"/>
          <c:w val="0.68257108486439211"/>
          <c:h val="0.86623482064741919"/>
        </c:manualLayout>
      </c:layout>
      <c:pie3DChart>
        <c:varyColors val="1"/>
        <c:ser>
          <c:idx val="0"/>
          <c:order val="0"/>
          <c:tx>
            <c:strRef>
              <c:f>ورقة1!$B$1</c:f>
              <c:strCache>
                <c:ptCount val="1"/>
                <c:pt idx="0">
                  <c:v>Mode of transmition</c:v>
                </c:pt>
              </c:strCache>
            </c:strRef>
          </c:tx>
          <c:dPt>
            <c:idx val="0"/>
            <c:explosion val="8"/>
          </c:dPt>
          <c:dPt>
            <c:idx val="1"/>
            <c:explosion val="18"/>
          </c:dPt>
          <c:dPt>
            <c:idx val="2"/>
            <c:explosion val="5"/>
          </c:dPt>
          <c:dPt>
            <c:idx val="4"/>
            <c:explosion val="11"/>
          </c:dPt>
          <c:dPt>
            <c:idx val="5"/>
            <c:explosion val="14"/>
          </c:dPt>
          <c:dLbls>
            <c:showVal val="1"/>
            <c:showLeaderLines val="1"/>
          </c:dLbls>
          <c:cat>
            <c:strRef>
              <c:f>ورقة1!$A$2:$A$7</c:f>
              <c:strCache>
                <c:ptCount val="6"/>
                <c:pt idx="0">
                  <c:v>Unknown</c:v>
                </c:pt>
                <c:pt idx="1">
                  <c:v>Heterosexual</c:v>
                </c:pt>
                <c:pt idx="2">
                  <c:v>Iv Drugs</c:v>
                </c:pt>
                <c:pt idx="3">
                  <c:v>HOMOSEXUAL</c:v>
                </c:pt>
                <c:pt idx="4">
                  <c:v>Health care personal</c:v>
                </c:pt>
                <c:pt idx="5">
                  <c:v>Transfusion</c:v>
                </c:pt>
              </c:strCache>
            </c:strRef>
          </c:cat>
          <c:val>
            <c:numRef>
              <c:f>ورقة1!$B$2:$B$7</c:f>
              <c:numCache>
                <c:formatCode>0%</c:formatCode>
                <c:ptCount val="6"/>
                <c:pt idx="0">
                  <c:v>0.30000000000000004</c:v>
                </c:pt>
                <c:pt idx="1">
                  <c:v>0.48000000000000004</c:v>
                </c:pt>
                <c:pt idx="2">
                  <c:v>0.11000000000000001</c:v>
                </c:pt>
                <c:pt idx="3">
                  <c:v>7.0000000000000021E-2</c:v>
                </c:pt>
                <c:pt idx="4">
                  <c:v>0.22000000000000003</c:v>
                </c:pt>
                <c:pt idx="5">
                  <c:v>3.0000000000000006E-2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1835265383493729"/>
          <c:y val="0.20092650918635171"/>
          <c:w val="0.27238808690580357"/>
          <c:h val="0.66562484689413859"/>
        </c:manualLayout>
      </c:layout>
    </c:legend>
    <c:plotVisOnly val="1"/>
  </c:chart>
  <c:txPr>
    <a:bodyPr/>
    <a:lstStyle/>
    <a:p>
      <a:pPr>
        <a:defRPr sz="1800"/>
      </a:pPr>
      <a:endParaRPr lang="ar-SA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ar-SA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ورقة1!$B$1</c:f>
              <c:strCache>
                <c:ptCount val="1"/>
                <c:pt idx="0">
                  <c:v>HBV</c:v>
                </c:pt>
              </c:strCache>
            </c:strRef>
          </c:tx>
          <c:dPt>
            <c:idx val="1"/>
            <c:explosion val="13"/>
          </c:dPt>
          <c:dLbls>
            <c:txPr>
              <a:bodyPr/>
              <a:lstStyle/>
              <a:p>
                <a:pPr>
                  <a:defRPr sz="2480" baseline="0"/>
                </a:pPr>
                <a:endParaRPr lang="ar-SA"/>
              </a:p>
            </c:txPr>
            <c:showVal val="1"/>
            <c:showCatName val="1"/>
          </c:dLbls>
          <c:cat>
            <c:strRef>
              <c:f>ورقة1!$A$2:$A$5</c:f>
              <c:strCache>
                <c:ptCount val="2"/>
                <c:pt idx="0">
                  <c:v>نموذج سلبي HBeAg</c:v>
                </c:pt>
                <c:pt idx="1">
                  <c:v>نموذج ايجابي HBeAg</c:v>
                </c:pt>
              </c:strCache>
            </c:strRef>
          </c:cat>
          <c:val>
            <c:numRef>
              <c:f>ورقة1!$B$2:$B$5</c:f>
              <c:numCache>
                <c:formatCode>0%</c:formatCode>
                <c:ptCount val="4"/>
                <c:pt idx="0">
                  <c:v>0.70000000000000018</c:v>
                </c:pt>
                <c:pt idx="1">
                  <c:v>0.3000000000000001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6199650043744549"/>
          <c:y val="0.14534329947886956"/>
          <c:w val="0.22967016622922135"/>
          <c:h val="0.81164441401346599"/>
        </c:manualLayout>
      </c:layout>
      <c:txPr>
        <a:bodyPr/>
        <a:lstStyle/>
        <a:p>
          <a:pPr>
            <a:defRPr sz="2560" baseline="0"/>
          </a:pPr>
          <a:endParaRPr lang="ar-SA"/>
        </a:p>
      </c:txPr>
    </c:legend>
    <c:plotVisOnly val="1"/>
  </c:chart>
  <c:txPr>
    <a:bodyPr/>
    <a:lstStyle/>
    <a:p>
      <a:pPr>
        <a:defRPr sz="1800"/>
      </a:pPr>
      <a:endParaRPr lang="ar-SA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ar-SA"/>
  <c:style val="4"/>
  <c:chart>
    <c:title>
      <c:layout/>
    </c:title>
    <c:view3D>
      <c:rotX val="75"/>
      <c:perspective val="30"/>
    </c:view3D>
    <c:plotArea>
      <c:layout>
        <c:manualLayout>
          <c:layoutTarget val="inner"/>
          <c:xMode val="edge"/>
          <c:yMode val="edge"/>
          <c:x val="0"/>
          <c:y val="8.5317548334627208E-2"/>
          <c:w val="0.93948490813648289"/>
          <c:h val="0.91468245166537299"/>
        </c:manualLayout>
      </c:layout>
      <c:pie3DChart>
        <c:varyColors val="1"/>
        <c:ser>
          <c:idx val="0"/>
          <c:order val="0"/>
          <c:tx>
            <c:strRef>
              <c:f>ورقة1!$B$1</c:f>
              <c:strCache>
                <c:ptCount val="1"/>
                <c:pt idx="0">
                  <c:v>النمط الجيني الأكثر شيوعاً في سورية</c:v>
                </c:pt>
              </c:strCache>
            </c:strRef>
          </c:tx>
          <c:explosion val="25"/>
          <c:dPt>
            <c:idx val="0"/>
            <c:explosion val="32"/>
          </c:dPt>
          <c:dPt>
            <c:idx val="1"/>
            <c:explosion val="6"/>
          </c:dPt>
          <c:dLbls>
            <c:showVal val="1"/>
            <c:showCatName val="1"/>
            <c:showLeaderLines val="1"/>
          </c:dLbls>
          <c:cat>
            <c:strRef>
              <c:f>ورقة1!$A$2:$A$3</c:f>
              <c:strCache>
                <c:ptCount val="2"/>
                <c:pt idx="0">
                  <c:v>النمط D</c:v>
                </c:pt>
                <c:pt idx="1">
                  <c:v>بقية الأنماط</c:v>
                </c:pt>
              </c:strCache>
            </c:strRef>
          </c:cat>
          <c:val>
            <c:numRef>
              <c:f>ورقة1!$B$2:$B$3</c:f>
              <c:numCache>
                <c:formatCode>0%</c:formatCode>
                <c:ptCount val="2"/>
                <c:pt idx="0">
                  <c:v>0.9700000000000002</c:v>
                </c:pt>
                <c:pt idx="1">
                  <c:v>3.0000000000000002E-2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ar-SA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57EA146-B0C5-4554-8E6D-2282A9C0F796}" type="datetimeFigureOut">
              <a:rPr lang="ar-SA" smtClean="0"/>
              <a:pPr/>
              <a:t>15/11/1430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AC9C9BB-D8FE-46EC-B9EF-A784C0C73F70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9C9BB-D8FE-46EC-B9EF-A784C0C73F70}" type="slidenum">
              <a:rPr lang="ar-SA" smtClean="0"/>
              <a:pPr/>
              <a:t>1</a:t>
            </a:fld>
            <a:endParaRPr lang="ar-S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9C9BB-D8FE-46EC-B9EF-A784C0C73F70}" type="slidenum">
              <a:rPr lang="ar-SA" smtClean="0"/>
              <a:pPr/>
              <a:t>11</a:t>
            </a:fld>
            <a:endParaRPr lang="ar-S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9C9BB-D8FE-46EC-B9EF-A784C0C73F70}" type="slidenum">
              <a:rPr lang="ar-SA" smtClean="0"/>
              <a:pPr/>
              <a:t>12</a:t>
            </a:fld>
            <a:endParaRPr lang="ar-S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9C9BB-D8FE-46EC-B9EF-A784C0C73F70}" type="slidenum">
              <a:rPr lang="ar-SA" smtClean="0"/>
              <a:pPr/>
              <a:t>13</a:t>
            </a:fld>
            <a:endParaRPr lang="ar-S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AAAF0-A6D3-4EDB-8C43-F57D6C836C1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AAAF0-A6D3-4EDB-8C43-F57D6C836C1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9C9BB-D8FE-46EC-B9EF-A784C0C73F70}" type="slidenum">
              <a:rPr lang="ar-SA" smtClean="0"/>
              <a:pPr/>
              <a:t>16</a:t>
            </a:fld>
            <a:endParaRPr lang="ar-S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9C9BB-D8FE-46EC-B9EF-A784C0C73F70}" type="slidenum">
              <a:rPr lang="ar-SA" smtClean="0"/>
              <a:pPr/>
              <a:t>17</a:t>
            </a:fld>
            <a:endParaRPr lang="ar-S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9C9BB-D8FE-46EC-B9EF-A784C0C73F70}" type="slidenum">
              <a:rPr lang="ar-SA" smtClean="0"/>
              <a:pPr/>
              <a:t>18</a:t>
            </a:fld>
            <a:endParaRPr lang="ar-S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9C9BB-D8FE-46EC-B9EF-A784C0C73F70}" type="slidenum">
              <a:rPr lang="ar-SA" smtClean="0"/>
              <a:pPr/>
              <a:t>19</a:t>
            </a:fld>
            <a:endParaRPr lang="ar-S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05476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12E403-8B64-4AB0-994A-C3F26ED4F1E8}" type="slidenum">
              <a:rPr lang="ar-SY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9C9BB-D8FE-46EC-B9EF-A784C0C73F70}" type="slidenum">
              <a:rPr lang="ar-SA" smtClean="0"/>
              <a:pPr/>
              <a:t>2</a:t>
            </a:fld>
            <a:endParaRPr lang="ar-S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9C9BB-D8FE-46EC-B9EF-A784C0C73F70}" type="slidenum">
              <a:rPr lang="ar-SA" smtClean="0"/>
              <a:pPr/>
              <a:t>21</a:t>
            </a:fld>
            <a:endParaRPr lang="ar-S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2819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62820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D4BC4A-F0EF-4329-BAB3-020E9D4D17B3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3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63844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73B2A5-5189-4621-A142-AA1C576C345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7939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67940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5A8C74-7757-46C0-8526-A620B12CED26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8963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68964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F8BA97-0D01-47EF-BA73-6B25DB397909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76132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344264-826A-4C3A-9C24-1CB57FB7B944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C7202F-309F-4869-B465-7A0240557E81}" type="slidenum">
              <a:rPr lang="ar-SA"/>
              <a:pPr/>
              <a:t>27</a:t>
            </a:fld>
            <a:endParaRPr lang="en-US"/>
          </a:p>
        </p:txBody>
      </p:sp>
      <p:sp>
        <p:nvSpPr>
          <p:cNvPr id="169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94C4C-F546-4929-BBD4-43570BC8B22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9C9BB-D8FE-46EC-B9EF-A784C0C73F70}" type="slidenum">
              <a:rPr lang="ar-SA" smtClean="0"/>
              <a:pPr/>
              <a:t>5</a:t>
            </a:fld>
            <a:endParaRPr lang="ar-S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9C9BB-D8FE-46EC-B9EF-A784C0C73F70}" type="slidenum">
              <a:rPr lang="ar-SA" smtClean="0"/>
              <a:pPr/>
              <a:t>6</a:t>
            </a:fld>
            <a:endParaRPr lang="ar-S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9C9BB-D8FE-46EC-B9EF-A784C0C73F70}" type="slidenum">
              <a:rPr lang="ar-SA" smtClean="0"/>
              <a:pPr/>
              <a:t>7</a:t>
            </a:fld>
            <a:endParaRPr lang="ar-S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9C9BB-D8FE-46EC-B9EF-A784C0C73F70}" type="slidenum">
              <a:rPr lang="ar-SA" smtClean="0"/>
              <a:pPr/>
              <a:t>8</a:t>
            </a:fld>
            <a:endParaRPr lang="ar-S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9C9BB-D8FE-46EC-B9EF-A784C0C73F70}" type="slidenum">
              <a:rPr lang="ar-SA" smtClean="0"/>
              <a:pPr/>
              <a:t>9</a:t>
            </a:fld>
            <a:endParaRPr lang="ar-S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9C9BB-D8FE-46EC-B9EF-A784C0C73F70}" type="slidenum">
              <a:rPr lang="ar-SA" smtClean="0"/>
              <a:pPr/>
              <a:t>10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7B649-94EE-48EB-85E4-521B5114B060}" type="datetimeFigureOut">
              <a:rPr lang="ar-SA" smtClean="0"/>
              <a:pPr/>
              <a:t>15/11/1430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9D8C-C499-47CB-922E-65F882845F2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7B649-94EE-48EB-85E4-521B5114B060}" type="datetimeFigureOut">
              <a:rPr lang="ar-SA" smtClean="0"/>
              <a:pPr/>
              <a:t>15/11/1430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9D8C-C499-47CB-922E-65F882845F2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7B649-94EE-48EB-85E4-521B5114B060}" type="datetimeFigureOut">
              <a:rPr lang="ar-SA" smtClean="0"/>
              <a:pPr/>
              <a:t>15/11/1430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9D8C-C499-47CB-922E-65F882845F2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7B649-94EE-48EB-85E4-521B5114B060}" type="datetimeFigureOut">
              <a:rPr lang="ar-SA" smtClean="0"/>
              <a:pPr/>
              <a:t>15/11/1430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9D8C-C499-47CB-922E-65F882845F2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7B649-94EE-48EB-85E4-521B5114B060}" type="datetimeFigureOut">
              <a:rPr lang="ar-SA" smtClean="0"/>
              <a:pPr/>
              <a:t>15/11/1430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9D8C-C499-47CB-922E-65F882845F2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7B649-94EE-48EB-85E4-521B5114B060}" type="datetimeFigureOut">
              <a:rPr lang="ar-SA" smtClean="0"/>
              <a:pPr/>
              <a:t>15/11/1430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9D8C-C499-47CB-922E-65F882845F2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7B649-94EE-48EB-85E4-521B5114B060}" type="datetimeFigureOut">
              <a:rPr lang="ar-SA" smtClean="0"/>
              <a:pPr/>
              <a:t>15/11/1430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9D8C-C499-47CB-922E-65F882845F2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7B649-94EE-48EB-85E4-521B5114B060}" type="datetimeFigureOut">
              <a:rPr lang="ar-SA" smtClean="0"/>
              <a:pPr/>
              <a:t>15/11/1430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9D8C-C499-47CB-922E-65F882845F2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7B649-94EE-48EB-85E4-521B5114B060}" type="datetimeFigureOut">
              <a:rPr lang="ar-SA" smtClean="0"/>
              <a:pPr/>
              <a:t>15/11/1430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9D8C-C499-47CB-922E-65F882845F2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7B649-94EE-48EB-85E4-521B5114B060}" type="datetimeFigureOut">
              <a:rPr lang="ar-SA" smtClean="0"/>
              <a:pPr/>
              <a:t>15/11/1430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9D8C-C499-47CB-922E-65F882845F2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7B649-94EE-48EB-85E4-521B5114B060}" type="datetimeFigureOut">
              <a:rPr lang="ar-SA" smtClean="0"/>
              <a:pPr/>
              <a:t>15/11/1430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9D8C-C499-47CB-922E-65F882845F2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7B649-94EE-48EB-85E4-521B5114B060}" type="datetimeFigureOut">
              <a:rPr lang="ar-SA" smtClean="0"/>
              <a:pPr/>
              <a:t>15/11/1430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39D8C-C499-47CB-922E-65F882845F2C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5400" b="1" dirty="0" smtClean="0">
                <a:solidFill>
                  <a:schemeClr val="tx1"/>
                </a:solidFill>
                <a:latin typeface="Berlin Sans FB Demi" pitchFamily="34" charset="0"/>
                <a:cs typeface="Aharoni" pitchFamily="2" charset="-79"/>
              </a:rPr>
              <a:t>He</a:t>
            </a:r>
            <a:r>
              <a:rPr lang="en-US" sz="6000" b="1" dirty="0" smtClean="0">
                <a:solidFill>
                  <a:schemeClr val="tx1"/>
                </a:solidFill>
                <a:latin typeface="Berlin Sans FB Demi" pitchFamily="34" charset="0"/>
                <a:cs typeface="Aharoni" pitchFamily="2" charset="-79"/>
              </a:rPr>
              <a:t>patitis B Guidelines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Dr. Khalid sheha</a:t>
            </a:r>
            <a:endParaRPr lang="ar-SA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HBeAg</a:t>
            </a:r>
            <a:r>
              <a:rPr lang="ar-SY" dirty="0" smtClean="0">
                <a:solidFill>
                  <a:srgbClr val="FF0000"/>
                </a:solidFill>
              </a:rPr>
              <a:t> </a:t>
            </a:r>
          </a:p>
          <a:p>
            <a:r>
              <a:rPr lang="ar-SY" dirty="0" smtClean="0">
                <a:solidFill>
                  <a:srgbClr val="FF0000"/>
                </a:solidFill>
              </a:rPr>
              <a:t> </a:t>
            </a:r>
            <a:r>
              <a:rPr lang="ar-SY" dirty="0" smtClean="0"/>
              <a:t>يدل على </a:t>
            </a:r>
            <a:r>
              <a:rPr lang="ar-SY" dirty="0" err="1" smtClean="0"/>
              <a:t>انتساخ</a:t>
            </a:r>
            <a:r>
              <a:rPr lang="ar-SY" dirty="0" smtClean="0"/>
              <a:t> وتكاثر الفيروس , يظهر بعد فترة قريبة من ظهور </a:t>
            </a:r>
            <a:r>
              <a:rPr lang="en-US" dirty="0" err="1" smtClean="0"/>
              <a:t>HBsAg</a:t>
            </a:r>
            <a:endParaRPr lang="en-US" dirty="0" smtClean="0"/>
          </a:p>
          <a:p>
            <a:r>
              <a:rPr lang="ar-SY" dirty="0" smtClean="0"/>
              <a:t>يتكاثر </a:t>
            </a:r>
            <a:r>
              <a:rPr lang="ar-SY" dirty="0" err="1" smtClean="0"/>
              <a:t>الـ</a:t>
            </a:r>
            <a:r>
              <a:rPr lang="ar-SY" dirty="0" smtClean="0"/>
              <a:t> </a:t>
            </a:r>
            <a:r>
              <a:rPr lang="en-US" dirty="0" smtClean="0"/>
              <a:t>HBV</a:t>
            </a:r>
            <a:r>
              <a:rPr lang="ar-SY" dirty="0" smtClean="0"/>
              <a:t> بمعدل 10 مليار نسخة يوميًا مما يؤدي لحدوث طفرات ( </a:t>
            </a:r>
            <a:r>
              <a:rPr lang="en-US" dirty="0" err="1" smtClean="0"/>
              <a:t>precore</a:t>
            </a:r>
            <a:r>
              <a:rPr lang="en-US" dirty="0" smtClean="0"/>
              <a:t> mutation, core promoter mutation</a:t>
            </a:r>
          </a:p>
          <a:p>
            <a:r>
              <a:rPr lang="ar-SY" dirty="0" smtClean="0"/>
              <a:t>حدوث الطفرات يؤدي لنقص </a:t>
            </a:r>
            <a:r>
              <a:rPr lang="ar-SY" dirty="0" err="1" smtClean="0"/>
              <a:t>افراز</a:t>
            </a:r>
            <a:r>
              <a:rPr lang="ar-SY" dirty="0" smtClean="0"/>
              <a:t> </a:t>
            </a:r>
            <a:r>
              <a:rPr lang="ar-SY" dirty="0" err="1" smtClean="0"/>
              <a:t>الـ</a:t>
            </a:r>
            <a:r>
              <a:rPr lang="ar-SY" dirty="0" smtClean="0"/>
              <a:t> </a:t>
            </a:r>
            <a:r>
              <a:rPr lang="en-US" dirty="0" err="1" smtClean="0"/>
              <a:t>HBeAg</a:t>
            </a:r>
            <a:r>
              <a:rPr lang="ar-SY" dirty="0" smtClean="0"/>
              <a:t> على الرغم من التناسخ الفيروسي العالي</a:t>
            </a:r>
          </a:p>
          <a:p>
            <a:r>
              <a:rPr lang="ar-SY" dirty="0" smtClean="0"/>
              <a:t>لذا صنفت التهابات الكبد الفيروسية لصنفين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HBV</a:t>
            </a:r>
            <a:r>
              <a:rPr lang="ar-SY" dirty="0" smtClean="0"/>
              <a:t> من نموذج </a:t>
            </a:r>
            <a:r>
              <a:rPr lang="en-US" dirty="0" err="1" smtClean="0"/>
              <a:t>HBeAg</a:t>
            </a:r>
            <a:r>
              <a:rPr lang="ar-SY" dirty="0" smtClean="0"/>
              <a:t> ايجابي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HBV</a:t>
            </a:r>
            <a:r>
              <a:rPr lang="ar-SY" dirty="0" smtClean="0"/>
              <a:t> من نموذج </a:t>
            </a:r>
            <a:r>
              <a:rPr lang="en-US" dirty="0" smtClean="0"/>
              <a:t> </a:t>
            </a:r>
            <a:r>
              <a:rPr lang="en-US" dirty="0" err="1" smtClean="0"/>
              <a:t>HBeAg</a:t>
            </a:r>
            <a:r>
              <a:rPr lang="ar-SY" dirty="0" smtClean="0"/>
              <a:t>سلبي</a:t>
            </a:r>
          </a:p>
          <a:p>
            <a:pPr marL="514350" indent="-514350"/>
            <a:r>
              <a:rPr lang="en-US" b="1" dirty="0" err="1" smtClean="0">
                <a:solidFill>
                  <a:srgbClr val="FF0000"/>
                </a:solidFill>
              </a:rPr>
              <a:t>antiHBe</a:t>
            </a:r>
            <a:r>
              <a:rPr lang="ar-SY" dirty="0" smtClean="0"/>
              <a:t> يدل على تراجع </a:t>
            </a:r>
            <a:r>
              <a:rPr lang="ar-SY" dirty="0" err="1" smtClean="0"/>
              <a:t>انتساخ</a:t>
            </a:r>
            <a:r>
              <a:rPr lang="ar-SY" dirty="0" smtClean="0"/>
              <a:t> الفيروس وتكاثره والانتقال إلى مرحلة الشفاء</a:t>
            </a:r>
            <a:endParaRPr lang="ar-SA" dirty="0" smtClean="0"/>
          </a:p>
          <a:p>
            <a:pPr marL="514350" indent="-514350"/>
            <a:endParaRPr lang="ar-SY" dirty="0" smtClean="0"/>
          </a:p>
          <a:p>
            <a:pPr marL="514350" indent="-514350">
              <a:buFont typeface="+mj-lt"/>
              <a:buAutoNum type="arabicPeriod"/>
            </a:pPr>
            <a:endParaRPr lang="ar-SY" dirty="0" smtClean="0"/>
          </a:p>
          <a:p>
            <a:pPr marL="514350" indent="-514350">
              <a:buFont typeface="+mj-lt"/>
              <a:buAutoNum type="arabicPeriod"/>
            </a:pPr>
            <a:endParaRPr lang="ar-SY" dirty="0" smtClean="0"/>
          </a:p>
          <a:p>
            <a:endParaRPr lang="ar-SY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r>
              <a:rPr lang="ar-SY" sz="2800" b="1" dirty="0" smtClean="0">
                <a:solidFill>
                  <a:srgbClr val="FF0000"/>
                </a:solidFill>
              </a:rPr>
              <a:t>رسالة : التهاب الكبد من نموذج </a:t>
            </a:r>
            <a:r>
              <a:rPr lang="en-US" sz="2800" b="1" dirty="0" err="1" smtClean="0">
                <a:solidFill>
                  <a:srgbClr val="FF0000"/>
                </a:solidFill>
              </a:rPr>
              <a:t>HBeAg</a:t>
            </a:r>
            <a:r>
              <a:rPr lang="ar-SY" sz="2800" b="1" dirty="0" smtClean="0">
                <a:solidFill>
                  <a:srgbClr val="FF0000"/>
                </a:solidFill>
              </a:rPr>
              <a:t> سلبي هو الأكثر شيوعاً في سورية</a:t>
            </a:r>
            <a:endParaRPr lang="ar-SA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Autofit/>
          </a:bodyPr>
          <a:lstStyle/>
          <a:p>
            <a:r>
              <a:rPr lang="ar-SY" sz="2800" b="1" dirty="0" smtClean="0">
                <a:solidFill>
                  <a:srgbClr val="FF0000"/>
                </a:solidFill>
              </a:rPr>
              <a:t>رسالة : هناك 8 أنماط جينية لالتهاب الكبد </a:t>
            </a:r>
            <a:r>
              <a:rPr lang="en-US" sz="2800" b="1" dirty="0" smtClean="0">
                <a:solidFill>
                  <a:srgbClr val="FF0000"/>
                </a:solidFill>
              </a:rPr>
              <a:t>B</a:t>
            </a:r>
            <a:r>
              <a:rPr lang="ar-SY" sz="2800" b="1" dirty="0" smtClean="0">
                <a:solidFill>
                  <a:srgbClr val="FF0000"/>
                </a:solidFill>
              </a:rPr>
              <a:t> يرمز لها بالأحرف من </a:t>
            </a:r>
            <a:r>
              <a:rPr lang="en-US" sz="2800" b="1" dirty="0" smtClean="0">
                <a:solidFill>
                  <a:srgbClr val="FF0000"/>
                </a:solidFill>
              </a:rPr>
              <a:t>A</a:t>
            </a:r>
            <a:r>
              <a:rPr lang="ar-SY" sz="2800" b="1" dirty="0" smtClean="0">
                <a:solidFill>
                  <a:srgbClr val="FF0000"/>
                </a:solidFill>
              </a:rPr>
              <a:t> إلى </a:t>
            </a:r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ar-SY" sz="2800" b="1" dirty="0" smtClean="0">
                <a:solidFill>
                  <a:srgbClr val="FF0000"/>
                </a:solidFill>
              </a:rPr>
              <a:t>النمط الأكثر شيوعاً في سورية هو النمط </a:t>
            </a:r>
            <a:r>
              <a:rPr lang="en-US" sz="2800" b="1" dirty="0" smtClean="0">
                <a:solidFill>
                  <a:srgbClr val="FF0000"/>
                </a:solidFill>
              </a:rPr>
              <a:t>D</a:t>
            </a:r>
            <a:endParaRPr lang="ar-SA" sz="2800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0" y="1295400"/>
          <a:ext cx="88392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6583362"/>
          </a:xfrm>
        </p:spPr>
        <p:txBody>
          <a:bodyPr>
            <a:normAutofit/>
          </a:bodyPr>
          <a:lstStyle/>
          <a:p>
            <a:r>
              <a:rPr lang="ar-SY" sz="8000" dirty="0" err="1" smtClean="0">
                <a:solidFill>
                  <a:srgbClr val="FF0000"/>
                </a:solidFill>
              </a:rPr>
              <a:t>تعاريــــف</a:t>
            </a:r>
            <a:endParaRPr lang="ar-SA" sz="8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r>
              <a:rPr lang="en-US" sz="32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Chronic Hepatitis B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pPr algn="l">
              <a:buFontTx/>
              <a:buNone/>
            </a:pPr>
            <a:r>
              <a:rPr lang="en-US" dirty="0"/>
              <a:t>1. HBs Ag + &gt; 6 months</a:t>
            </a:r>
          </a:p>
          <a:p>
            <a:pPr>
              <a:buFontTx/>
              <a:buNone/>
            </a:pPr>
            <a:endParaRPr lang="en-US" sz="1400" dirty="0">
              <a:solidFill>
                <a:schemeClr val="bg1"/>
              </a:solidFill>
            </a:endParaRPr>
          </a:p>
          <a:p>
            <a:pPr algn="l">
              <a:buFontTx/>
              <a:buNone/>
            </a:pPr>
            <a:r>
              <a:rPr lang="en-US" dirty="0"/>
              <a:t>2. Serum HBV DNA </a:t>
            </a:r>
            <a:r>
              <a:rPr lang="en-US" b="1" dirty="0">
                <a:solidFill>
                  <a:srgbClr val="FF3300"/>
                </a:solidFill>
              </a:rPr>
              <a:t>&gt;10</a:t>
            </a:r>
            <a:r>
              <a:rPr lang="en-US" b="1" baseline="30000" dirty="0">
                <a:solidFill>
                  <a:srgbClr val="FF3300"/>
                </a:solidFill>
              </a:rPr>
              <a:t>5</a:t>
            </a:r>
            <a:r>
              <a:rPr lang="en-US" b="1" dirty="0">
                <a:solidFill>
                  <a:srgbClr val="FF3300"/>
                </a:solidFill>
              </a:rPr>
              <a:t> copies/ml</a:t>
            </a:r>
          </a:p>
          <a:p>
            <a:pPr>
              <a:buFontTx/>
              <a:buNone/>
            </a:pPr>
            <a:endParaRPr lang="en-US" sz="1400" dirty="0">
              <a:solidFill>
                <a:schemeClr val="bg1"/>
              </a:solidFill>
            </a:endParaRPr>
          </a:p>
          <a:p>
            <a:pPr algn="l">
              <a:buFontTx/>
              <a:buNone/>
            </a:pPr>
            <a:r>
              <a:rPr lang="en-US" dirty="0"/>
              <a:t>3. Persistent or intermittent elevation in ALT/AST</a:t>
            </a:r>
          </a:p>
          <a:p>
            <a:pPr>
              <a:buFontTx/>
              <a:buNone/>
            </a:pPr>
            <a:endParaRPr lang="en-US" sz="1400" dirty="0">
              <a:solidFill>
                <a:schemeClr val="bg1"/>
              </a:solidFill>
            </a:endParaRPr>
          </a:p>
          <a:p>
            <a:pPr algn="l">
              <a:buFontTx/>
              <a:buNone/>
            </a:pPr>
            <a:r>
              <a:rPr lang="en-US" dirty="0"/>
              <a:t>4. Liver biopsy showing chronic hepatitis </a:t>
            </a:r>
            <a:r>
              <a:rPr lang="en-US" sz="3600" dirty="0" err="1"/>
              <a:t>necroinflammatory</a:t>
            </a:r>
            <a:r>
              <a:rPr lang="en-US" sz="3600" dirty="0"/>
              <a:t> score </a:t>
            </a:r>
            <a:r>
              <a:rPr lang="en-US" sz="3600" dirty="0">
                <a:sym typeface="Symbol" pitchFamily="18" charset="2"/>
              </a:rPr>
              <a:t> 4 *</a:t>
            </a:r>
            <a:endParaRPr lang="en-US" sz="3600" dirty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81000" y="58674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* Optional</a:t>
            </a: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0" y="5867400"/>
            <a:ext cx="9144000" cy="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en-US" sz="32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Inactive HBs Ag Carrier State</a:t>
            </a:r>
            <a:r>
              <a:rPr 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*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algn="l">
              <a:buFontTx/>
              <a:buNone/>
            </a:pPr>
            <a:r>
              <a:rPr lang="en-US" b="1" dirty="0">
                <a:latin typeface="FranklinGothic-BookCnd" charset="0"/>
              </a:rPr>
              <a:t>1. </a:t>
            </a:r>
            <a:r>
              <a:rPr lang="en-US" sz="2800" b="1" dirty="0"/>
              <a:t>HBs Ag + &gt; 6 months</a:t>
            </a:r>
          </a:p>
          <a:p>
            <a:pPr>
              <a:buFontTx/>
              <a:buNone/>
            </a:pPr>
            <a:endParaRPr lang="en-US" sz="1200" b="1" dirty="0"/>
          </a:p>
          <a:p>
            <a:pPr algn="l">
              <a:buFontTx/>
              <a:buNone/>
            </a:pPr>
            <a:r>
              <a:rPr lang="en-US" sz="2800" b="1" dirty="0"/>
              <a:t>2. </a:t>
            </a:r>
            <a:r>
              <a:rPr lang="en-US" sz="2800" b="1" dirty="0" err="1"/>
              <a:t>HBe</a:t>
            </a:r>
            <a:r>
              <a:rPr lang="en-US" sz="2800" b="1" dirty="0"/>
              <a:t> Ag – , anti-</a:t>
            </a:r>
            <a:r>
              <a:rPr lang="en-US" sz="2800" b="1" dirty="0" err="1"/>
              <a:t>HBe</a:t>
            </a:r>
            <a:r>
              <a:rPr lang="en-US" sz="2800" b="1" dirty="0"/>
              <a:t> +</a:t>
            </a:r>
          </a:p>
          <a:p>
            <a:pPr>
              <a:buFontTx/>
              <a:buNone/>
            </a:pPr>
            <a:endParaRPr lang="en-US" sz="1200" b="1" dirty="0"/>
          </a:p>
          <a:p>
            <a:pPr algn="l">
              <a:buFontTx/>
              <a:buNone/>
            </a:pPr>
            <a:r>
              <a:rPr lang="en-US" sz="2800" b="1" dirty="0"/>
              <a:t>3. Serum HBV DNA &lt;10</a:t>
            </a:r>
            <a:r>
              <a:rPr lang="en-US" sz="2800" b="1" baseline="30000" dirty="0"/>
              <a:t>5</a:t>
            </a:r>
            <a:r>
              <a:rPr lang="en-US" sz="2800" b="1" dirty="0"/>
              <a:t> copies / ml</a:t>
            </a:r>
          </a:p>
          <a:p>
            <a:pPr>
              <a:buFontTx/>
              <a:buNone/>
            </a:pPr>
            <a:endParaRPr lang="en-US" sz="1200" b="1" dirty="0"/>
          </a:p>
          <a:p>
            <a:pPr algn="l">
              <a:buFontTx/>
              <a:buNone/>
            </a:pPr>
            <a:r>
              <a:rPr lang="en-US" sz="2800" b="1" dirty="0"/>
              <a:t>4. Persistently normal ALT/AST levels</a:t>
            </a:r>
          </a:p>
          <a:p>
            <a:pPr>
              <a:buFontTx/>
              <a:buNone/>
            </a:pPr>
            <a:endParaRPr lang="en-US" sz="1200" b="1" dirty="0"/>
          </a:p>
          <a:p>
            <a:pPr algn="l">
              <a:buFontTx/>
              <a:buNone/>
            </a:pPr>
            <a:r>
              <a:rPr lang="en-US" sz="2800" b="1" dirty="0"/>
              <a:t>5. Liver biopsy: absence of significant hepatitis</a:t>
            </a:r>
          </a:p>
          <a:p>
            <a:pPr algn="l">
              <a:buFontTx/>
              <a:buNone/>
            </a:pPr>
            <a:r>
              <a:rPr lang="en-US" sz="2800" b="1" dirty="0"/>
              <a:t>    </a:t>
            </a:r>
            <a:r>
              <a:rPr lang="en-US" sz="2800" b="1" dirty="0" err="1"/>
              <a:t>necroinflammatory</a:t>
            </a:r>
            <a:r>
              <a:rPr lang="en-US" sz="2800" b="1" dirty="0"/>
              <a:t> score &lt; 4 </a:t>
            </a:r>
            <a:r>
              <a:rPr lang="en-US" sz="2800" dirty="0">
                <a:solidFill>
                  <a:schemeClr val="bg1"/>
                </a:solidFill>
              </a:rPr>
              <a:t>*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81000" y="5562600"/>
            <a:ext cx="8382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 *  P</a:t>
            </a:r>
            <a:r>
              <a:rPr lang="en-US">
                <a:solidFill>
                  <a:schemeClr val="bg1"/>
                </a:solidFill>
                <a:latin typeface="AdvPS6F00" charset="0"/>
              </a:rPr>
              <a:t>reviously described as ‘healthy’ carrier state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** Optional</a:t>
            </a: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0" y="5486400"/>
            <a:ext cx="9144000" cy="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endParaRPr lang="ar-SY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endParaRPr lang="ar-SY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endParaRPr lang="ar-SY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ar-SY" b="1" u="sng" dirty="0" smtClean="0">
                <a:solidFill>
                  <a:srgbClr val="FF0000"/>
                </a:solidFill>
              </a:rPr>
              <a:t>التهاب كبد شافي</a:t>
            </a:r>
          </a:p>
          <a:p>
            <a:pPr>
              <a:buNone/>
            </a:pPr>
            <a:endParaRPr lang="ar-SY" b="1" dirty="0" smtClean="0">
              <a:solidFill>
                <a:srgbClr val="FF0000"/>
              </a:solidFill>
            </a:endParaRPr>
          </a:p>
          <a:p>
            <a:r>
              <a:rPr lang="ar-SY" dirty="0" smtClean="0"/>
              <a:t>قصة سابقة لالتهاب كبد </a:t>
            </a:r>
            <a:r>
              <a:rPr lang="en-US" dirty="0" smtClean="0"/>
              <a:t>HBV</a:t>
            </a:r>
            <a:r>
              <a:rPr lang="ar-SY" dirty="0" smtClean="0"/>
              <a:t> حاد أو مزمن</a:t>
            </a:r>
          </a:p>
          <a:p>
            <a:r>
              <a:rPr lang="ar-SY" dirty="0" smtClean="0"/>
              <a:t>سلبية </a:t>
            </a:r>
            <a:r>
              <a:rPr lang="en-US" dirty="0" err="1" smtClean="0"/>
              <a:t>HBsAg</a:t>
            </a:r>
            <a:endParaRPr lang="en-US" dirty="0" smtClean="0"/>
          </a:p>
          <a:p>
            <a:r>
              <a:rPr lang="en-US" dirty="0" smtClean="0"/>
              <a:t>HBV DNA</a:t>
            </a:r>
            <a:r>
              <a:rPr lang="ar-SY" dirty="0" smtClean="0"/>
              <a:t> غير قابل للكشف</a:t>
            </a:r>
          </a:p>
          <a:p>
            <a:r>
              <a:rPr lang="en-US" dirty="0" smtClean="0"/>
              <a:t>Anti </a:t>
            </a:r>
            <a:r>
              <a:rPr lang="en-US" dirty="0" err="1" smtClean="0"/>
              <a:t>HBc</a:t>
            </a:r>
            <a:r>
              <a:rPr lang="en-US" dirty="0" smtClean="0"/>
              <a:t> ( + )</a:t>
            </a:r>
          </a:p>
          <a:p>
            <a:r>
              <a:rPr lang="en-US" dirty="0" smtClean="0"/>
              <a:t>Anti HBs (+ )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29400"/>
          </a:xfrm>
        </p:spPr>
        <p:txBody>
          <a:bodyPr>
            <a:normAutofit/>
          </a:bodyPr>
          <a:lstStyle/>
          <a:p>
            <a:pPr algn="ctr"/>
            <a:endParaRPr lang="ar-SY" sz="4400" b="1" dirty="0" smtClean="0">
              <a:solidFill>
                <a:srgbClr val="FF0000"/>
              </a:solidFill>
            </a:endParaRPr>
          </a:p>
          <a:p>
            <a:endParaRPr lang="ar-SY" sz="4400" b="1" dirty="0" smtClean="0">
              <a:solidFill>
                <a:srgbClr val="FF0000"/>
              </a:solidFill>
            </a:endParaRPr>
          </a:p>
          <a:p>
            <a:endParaRPr lang="ar-SY" sz="44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ar-SY" sz="6600" b="1" dirty="0" smtClean="0">
                <a:solidFill>
                  <a:srgbClr val="FF0000"/>
                </a:solidFill>
              </a:rPr>
              <a:t>المعالجة </a:t>
            </a:r>
            <a:r>
              <a:rPr lang="en-US" sz="6600" b="1" dirty="0" smtClean="0">
                <a:solidFill>
                  <a:srgbClr val="FF0000"/>
                </a:solidFill>
              </a:rPr>
              <a:t>Treatment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endParaRPr lang="en-US" sz="4400" b="1" dirty="0" smtClean="0">
              <a:solidFill>
                <a:srgbClr val="FF0000"/>
              </a:solidFill>
            </a:endParaRPr>
          </a:p>
          <a:p>
            <a:endParaRPr lang="en-US" sz="4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Y" sz="4800" b="1" dirty="0" smtClean="0">
                <a:solidFill>
                  <a:srgbClr val="FF0000"/>
                </a:solidFill>
              </a:rPr>
              <a:t>رسالة</a:t>
            </a:r>
            <a:endParaRPr lang="ar-SA" sz="48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5257800"/>
          </a:xfrm>
        </p:spPr>
        <p:txBody>
          <a:bodyPr/>
          <a:lstStyle/>
          <a:p>
            <a:r>
              <a:rPr lang="ar-SY" b="1" dirty="0" smtClean="0"/>
              <a:t>الهدف الأمثل للمعالجة هو استئصال الفيروس من جسم المريض </a:t>
            </a:r>
            <a:r>
              <a:rPr lang="ar-SY" b="1" dirty="0" err="1" smtClean="0"/>
              <a:t>و</a:t>
            </a:r>
            <a:r>
              <a:rPr lang="ar-SY" b="1" dirty="0" smtClean="0"/>
              <a:t> ذلك بالحصول على سلبية </a:t>
            </a:r>
            <a:r>
              <a:rPr lang="en-US" b="1" dirty="0" err="1" smtClean="0"/>
              <a:t>HBsAg</a:t>
            </a:r>
            <a:r>
              <a:rPr lang="ar-SY" b="1" dirty="0" smtClean="0"/>
              <a:t> و هو هدف صعب التحقيق</a:t>
            </a:r>
          </a:p>
          <a:p>
            <a:pPr>
              <a:buNone/>
            </a:pPr>
            <a:endParaRPr lang="ar-SY" b="1" dirty="0" smtClean="0"/>
          </a:p>
          <a:p>
            <a:r>
              <a:rPr lang="ar-SY" b="1" dirty="0" smtClean="0"/>
              <a:t>الهدف المقبول هو انخفاض شديد أو انعدام </a:t>
            </a:r>
            <a:r>
              <a:rPr lang="en-US" b="1" dirty="0" smtClean="0"/>
              <a:t>HBV DNA</a:t>
            </a:r>
          </a:p>
          <a:p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Y" sz="5400" b="1" dirty="0" smtClean="0">
                <a:solidFill>
                  <a:srgbClr val="FF0000"/>
                </a:solidFill>
              </a:rPr>
              <a:t>مـن نعـالج</a:t>
            </a:r>
            <a:endParaRPr lang="ar-SA" sz="54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525963"/>
          </a:xfrm>
        </p:spPr>
        <p:txBody>
          <a:bodyPr>
            <a:normAutofit/>
          </a:bodyPr>
          <a:lstStyle/>
          <a:p>
            <a:r>
              <a:rPr lang="ar-SY" sz="3600" dirty="0" smtClean="0"/>
              <a:t>المرضى في مرحلة التصفية المناعية</a:t>
            </a:r>
          </a:p>
          <a:p>
            <a:r>
              <a:rPr lang="ar-SY" sz="3600" dirty="0" smtClean="0"/>
              <a:t>المرضى في حال عودة التفعيل الالتهابي </a:t>
            </a:r>
            <a:r>
              <a:rPr lang="en-US" sz="3600" dirty="0" smtClean="0"/>
              <a:t>Reactivation</a:t>
            </a:r>
          </a:p>
          <a:p>
            <a:r>
              <a:rPr lang="ar-SY" sz="3600" dirty="0" smtClean="0"/>
              <a:t>مرضى </a:t>
            </a:r>
            <a:r>
              <a:rPr lang="ar-SY" sz="3600" dirty="0" err="1" smtClean="0"/>
              <a:t>التشمع</a:t>
            </a:r>
            <a:r>
              <a:rPr lang="ar-SY" sz="3600" dirty="0" smtClean="0"/>
              <a:t> </a:t>
            </a:r>
            <a:r>
              <a:rPr lang="ar-SY" sz="3600" dirty="0" err="1" smtClean="0"/>
              <a:t>المعاوض</a:t>
            </a:r>
            <a:r>
              <a:rPr lang="ar-SY" sz="3600" dirty="0" smtClean="0"/>
              <a:t> و الغير </a:t>
            </a:r>
            <a:r>
              <a:rPr lang="ar-SY" sz="3600" dirty="0" err="1" smtClean="0"/>
              <a:t>معاوض</a:t>
            </a:r>
            <a:endParaRPr lang="ar-SY" sz="3600" dirty="0" smtClean="0"/>
          </a:p>
          <a:p>
            <a:r>
              <a:rPr lang="ar-SY" sz="3600" dirty="0" smtClean="0"/>
              <a:t>بينما </a:t>
            </a:r>
            <a:r>
              <a:rPr lang="ar-SY" sz="3600" dirty="0" err="1" smtClean="0"/>
              <a:t>لانعالج</a:t>
            </a:r>
            <a:r>
              <a:rPr lang="ar-SY" sz="3600" dirty="0" smtClean="0"/>
              <a:t> مرضى الالتهاب الحاد </a:t>
            </a:r>
            <a:r>
              <a:rPr lang="ar-SY" sz="3600" dirty="0" err="1" smtClean="0"/>
              <a:t>و</a:t>
            </a:r>
            <a:r>
              <a:rPr lang="ar-SY" sz="3600" dirty="0" smtClean="0"/>
              <a:t> الصاعق </a:t>
            </a:r>
            <a:r>
              <a:rPr lang="ar-SY" sz="3600" dirty="0" err="1" smtClean="0"/>
              <a:t>و</a:t>
            </a:r>
            <a:r>
              <a:rPr lang="ar-SY" sz="3600" dirty="0" smtClean="0"/>
              <a:t> مرحلة التحمل المناعي </a:t>
            </a:r>
            <a:r>
              <a:rPr lang="ar-SY" sz="3600" dirty="0" err="1" smtClean="0"/>
              <a:t>و</a:t>
            </a:r>
            <a:r>
              <a:rPr lang="ar-SY" sz="3600" dirty="0" smtClean="0"/>
              <a:t> الحامل المزمن الغير فعال</a:t>
            </a:r>
            <a:endParaRPr lang="ar-SA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ar-SY" sz="3600" b="1" dirty="0" smtClean="0">
                <a:solidFill>
                  <a:srgbClr val="FF0000"/>
                </a:solidFill>
              </a:rPr>
              <a:t>الفيروس</a:t>
            </a:r>
          </a:p>
          <a:p>
            <a:r>
              <a:rPr lang="ar-SY" sz="3600" dirty="0" smtClean="0"/>
              <a:t>هو فيروس من نوع </a:t>
            </a:r>
            <a:r>
              <a:rPr lang="en-US" sz="3600" dirty="0" smtClean="0"/>
              <a:t>DNA</a:t>
            </a:r>
            <a:r>
              <a:rPr lang="ar-SY" sz="3600" dirty="0" smtClean="0"/>
              <a:t> ينتمي إلى عائلة </a:t>
            </a:r>
            <a:r>
              <a:rPr lang="en-US" sz="3600" dirty="0" err="1" smtClean="0"/>
              <a:t>hepadanvirus</a:t>
            </a:r>
            <a:endParaRPr lang="en-US" sz="3600" dirty="0" smtClean="0"/>
          </a:p>
          <a:p>
            <a:r>
              <a:rPr lang="ar-SY" sz="3600" dirty="0" smtClean="0"/>
              <a:t>يتم </a:t>
            </a:r>
            <a:r>
              <a:rPr lang="ar-SY" sz="3600" dirty="0" err="1" smtClean="0"/>
              <a:t>انتساخه</a:t>
            </a:r>
            <a:r>
              <a:rPr lang="ar-SY" sz="3600" dirty="0" smtClean="0"/>
              <a:t> في الكبد وقد </a:t>
            </a:r>
            <a:r>
              <a:rPr lang="ar-SY" sz="3600" dirty="0" err="1" smtClean="0"/>
              <a:t>ينتسخ</a:t>
            </a:r>
            <a:r>
              <a:rPr lang="ar-SY" sz="3600" dirty="0" smtClean="0"/>
              <a:t> في أماكن أخرى</a:t>
            </a:r>
          </a:p>
          <a:p>
            <a:r>
              <a:rPr lang="ar-SY" sz="3600" dirty="0" smtClean="0"/>
              <a:t>يحاط الفيروس بغلاف يسمى </a:t>
            </a:r>
            <a:r>
              <a:rPr lang="ar-SY" sz="3600" dirty="0" err="1" smtClean="0"/>
              <a:t>المستضد</a:t>
            </a:r>
            <a:r>
              <a:rPr lang="ar-SY" sz="3600" dirty="0" smtClean="0"/>
              <a:t> السطحي </a:t>
            </a:r>
            <a:r>
              <a:rPr lang="en-US" sz="3600" dirty="0" err="1" smtClean="0"/>
              <a:t>HBsAg</a:t>
            </a:r>
            <a:endParaRPr lang="en-US" sz="3600" dirty="0" smtClean="0"/>
          </a:p>
          <a:p>
            <a:r>
              <a:rPr lang="ar-SY" sz="3600" dirty="0" err="1" smtClean="0"/>
              <a:t>المستضد</a:t>
            </a:r>
            <a:r>
              <a:rPr lang="ar-SY" sz="3600" dirty="0" smtClean="0"/>
              <a:t> الثاني هو </a:t>
            </a:r>
            <a:r>
              <a:rPr lang="ar-SY" sz="3600" dirty="0" err="1" smtClean="0"/>
              <a:t>اللبي</a:t>
            </a:r>
            <a:r>
              <a:rPr lang="ar-SY" sz="3600" dirty="0" smtClean="0"/>
              <a:t> </a:t>
            </a:r>
            <a:r>
              <a:rPr lang="en-US" sz="3600" dirty="0" err="1" smtClean="0"/>
              <a:t>HBc</a:t>
            </a:r>
            <a:r>
              <a:rPr lang="en-US" sz="3600" dirty="0" smtClean="0"/>
              <a:t> Ag</a:t>
            </a:r>
            <a:r>
              <a:rPr lang="ar-SY" sz="3600" dirty="0" smtClean="0"/>
              <a:t> ( </a:t>
            </a:r>
            <a:r>
              <a:rPr lang="ar-SY" sz="3600" dirty="0" err="1" smtClean="0"/>
              <a:t>لايجول</a:t>
            </a:r>
            <a:r>
              <a:rPr lang="ar-SY" sz="3600" dirty="0" smtClean="0"/>
              <a:t> بالدوران )</a:t>
            </a:r>
          </a:p>
          <a:p>
            <a:r>
              <a:rPr lang="ar-SY" sz="3600" dirty="0" err="1" smtClean="0"/>
              <a:t>المستضد</a:t>
            </a:r>
            <a:r>
              <a:rPr lang="ar-SY" sz="3600" dirty="0" smtClean="0"/>
              <a:t> الثالث </a:t>
            </a:r>
            <a:r>
              <a:rPr lang="en-US" sz="3600" dirty="0" err="1" smtClean="0"/>
              <a:t>Hbe</a:t>
            </a:r>
            <a:r>
              <a:rPr lang="en-US" sz="3600" dirty="0" smtClean="0"/>
              <a:t> Ag</a:t>
            </a:r>
            <a:r>
              <a:rPr lang="ar-SY" sz="3600" dirty="0" smtClean="0"/>
              <a:t> يعبر عن </a:t>
            </a:r>
            <a:r>
              <a:rPr lang="ar-SY" sz="3600" dirty="0" err="1" smtClean="0"/>
              <a:t>انتساح</a:t>
            </a:r>
            <a:r>
              <a:rPr lang="ar-SY" sz="3600" dirty="0" smtClean="0"/>
              <a:t> الفيروس </a:t>
            </a:r>
            <a:r>
              <a:rPr lang="ar-SY" sz="3600" dirty="0" err="1" smtClean="0"/>
              <a:t>و</a:t>
            </a:r>
            <a:r>
              <a:rPr lang="ar-SY" sz="3600" dirty="0" smtClean="0"/>
              <a:t> </a:t>
            </a:r>
            <a:r>
              <a:rPr lang="ar-SY" sz="3600" dirty="0" err="1" smtClean="0"/>
              <a:t>احداث</a:t>
            </a:r>
            <a:r>
              <a:rPr lang="ar-SY" sz="3600" dirty="0" smtClean="0"/>
              <a:t> </a:t>
            </a:r>
            <a:r>
              <a:rPr lang="ar-SY" sz="3600" dirty="0" err="1" smtClean="0"/>
              <a:t>الانتان</a:t>
            </a:r>
            <a:endParaRPr lang="ar-SY" sz="3600" dirty="0" smtClean="0"/>
          </a:p>
          <a:p>
            <a:r>
              <a:rPr lang="en-US" sz="3600" dirty="0" smtClean="0"/>
              <a:t>DNA</a:t>
            </a:r>
            <a:r>
              <a:rPr lang="ar-SY" sz="3600" dirty="0" smtClean="0"/>
              <a:t> الفيروس ( </a:t>
            </a:r>
            <a:r>
              <a:rPr lang="ar-SY" sz="3600" dirty="0" err="1" smtClean="0"/>
              <a:t>البوليمراز</a:t>
            </a:r>
            <a:r>
              <a:rPr lang="ar-SY" sz="3600" dirty="0" smtClean="0"/>
              <a:t> )</a:t>
            </a:r>
            <a:endParaRPr lang="ar-SA" sz="3600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ar-SY" dirty="0" smtClean="0">
                <a:solidFill>
                  <a:srgbClr val="FF0000"/>
                </a:solidFill>
              </a:rPr>
              <a:t>الأدوية المتوفرة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14400"/>
            <a:ext cx="7991475" cy="5943600"/>
          </a:xfrm>
          <a:noFill/>
          <a:ln>
            <a:solidFill>
              <a:srgbClr val="00FFFF"/>
            </a:solidFill>
          </a:ln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ar-SY" b="1" u="sng" dirty="0" err="1" smtClean="0">
                <a:solidFill>
                  <a:srgbClr val="FF0000"/>
                </a:solidFill>
              </a:rPr>
              <a:t>الإنترفيرون</a:t>
            </a:r>
            <a:r>
              <a:rPr lang="ar-SY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IFN</a:t>
            </a:r>
            <a:r>
              <a:rPr lang="ar-SY" b="1" dirty="0" smtClean="0">
                <a:solidFill>
                  <a:srgbClr val="FF0000"/>
                </a:solidFill>
              </a:rPr>
              <a:t>:</a:t>
            </a:r>
            <a:r>
              <a:rPr lang="ar-SY" dirty="0" smtClean="0">
                <a:solidFill>
                  <a:srgbClr val="FF0000"/>
                </a:solidFill>
              </a:rPr>
              <a:t> </a:t>
            </a:r>
            <a:r>
              <a:rPr lang="ar-SY" dirty="0" smtClean="0"/>
              <a:t>3 مليون وحدة 3 مرات أسبوعياً </a:t>
            </a:r>
            <a:r>
              <a:rPr lang="en-US" dirty="0" smtClean="0"/>
              <a:t>S.C.</a:t>
            </a:r>
            <a:endParaRPr lang="ar-SY" dirty="0" smtClean="0"/>
          </a:p>
          <a:p>
            <a:r>
              <a:rPr lang="ar-SY" dirty="0" smtClean="0"/>
              <a:t>مضاد فيروسي,</a:t>
            </a:r>
            <a:r>
              <a:rPr lang="en-US" dirty="0" smtClean="0"/>
              <a:t>Anti viral</a:t>
            </a:r>
            <a:r>
              <a:rPr lang="ar-SY" dirty="0" smtClean="0"/>
              <a:t> </a:t>
            </a:r>
          </a:p>
          <a:p>
            <a:r>
              <a:rPr lang="ar-SY" dirty="0" smtClean="0"/>
              <a:t>معدل للمناعة </a:t>
            </a:r>
            <a:r>
              <a:rPr lang="en-US" dirty="0" err="1" smtClean="0"/>
              <a:t>Immunomodulator</a:t>
            </a:r>
            <a:endParaRPr lang="en-US" dirty="0" smtClean="0"/>
          </a:p>
          <a:p>
            <a:r>
              <a:rPr lang="ar-SY" dirty="0" smtClean="0"/>
              <a:t>مضاد تنمي </a:t>
            </a:r>
            <a:r>
              <a:rPr lang="en-US" dirty="0" err="1" smtClean="0"/>
              <a:t>Antiproliferative</a:t>
            </a:r>
            <a:endParaRPr lang="ar-SY" dirty="0" smtClean="0"/>
          </a:p>
          <a:p>
            <a:r>
              <a:rPr lang="en-US" dirty="0" smtClean="0"/>
              <a:t>-IFN </a:t>
            </a:r>
            <a:r>
              <a:rPr lang="en-US" dirty="0" smtClean="0">
                <a:sym typeface="Symbol" pitchFamily="18" charset="2"/>
              </a:rPr>
              <a:t> 2a</a:t>
            </a:r>
            <a:r>
              <a:rPr lang="ar-SY" dirty="0" smtClean="0">
                <a:sym typeface="Symbol" pitchFamily="18" charset="2"/>
              </a:rPr>
              <a:t>  </a:t>
            </a:r>
          </a:p>
          <a:p>
            <a:r>
              <a:rPr lang="en-US" dirty="0" smtClean="0">
                <a:sym typeface="Symbol" pitchFamily="18" charset="2"/>
              </a:rPr>
              <a:t>-IFN  2b</a:t>
            </a:r>
            <a:endParaRPr lang="ar-SY" dirty="0" smtClean="0"/>
          </a:p>
          <a:p>
            <a:pPr>
              <a:buFont typeface="Wingdings" pitchFamily="2" charset="2"/>
              <a:buChar char="q"/>
            </a:pPr>
            <a:r>
              <a:rPr lang="ar-SY" b="1" u="sng" dirty="0" err="1" smtClean="0">
                <a:solidFill>
                  <a:srgbClr val="FF0000"/>
                </a:solidFill>
              </a:rPr>
              <a:t>البيغ</a:t>
            </a:r>
            <a:r>
              <a:rPr lang="ar-SY" b="1" u="sng" dirty="0" smtClean="0">
                <a:solidFill>
                  <a:srgbClr val="FF0000"/>
                </a:solidFill>
              </a:rPr>
              <a:t> </a:t>
            </a:r>
            <a:r>
              <a:rPr lang="ar-SY" b="1" u="sng" dirty="0" err="1" smtClean="0">
                <a:solidFill>
                  <a:srgbClr val="FF0000"/>
                </a:solidFill>
              </a:rPr>
              <a:t>انترفيرون</a:t>
            </a:r>
            <a:r>
              <a:rPr lang="ar-SY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Peg-IFN</a:t>
            </a:r>
            <a:r>
              <a:rPr lang="ar-SY" b="1" dirty="0" smtClean="0"/>
              <a:t>:نفس </a:t>
            </a:r>
            <a:r>
              <a:rPr lang="en-US" b="1" dirty="0" smtClean="0"/>
              <a:t>INF </a:t>
            </a:r>
            <a:r>
              <a:rPr lang="ar-SY" b="1" dirty="0" smtClean="0"/>
              <a:t> + </a:t>
            </a:r>
            <a:r>
              <a:rPr lang="en-US" b="1" dirty="0" err="1" smtClean="0"/>
              <a:t>Polyethylen</a:t>
            </a:r>
            <a:r>
              <a:rPr lang="en-US" b="1" dirty="0" smtClean="0"/>
              <a:t> Glycol</a:t>
            </a:r>
            <a:endParaRPr lang="ar-SY" b="1" dirty="0" smtClean="0"/>
          </a:p>
          <a:p>
            <a:r>
              <a:rPr lang="ar-SY" b="1" dirty="0" smtClean="0"/>
              <a:t>يصبح نصف عمره أطول </a:t>
            </a:r>
            <a:r>
              <a:rPr lang="ar-SY" b="1" dirty="0" err="1" smtClean="0"/>
              <a:t>و</a:t>
            </a:r>
            <a:r>
              <a:rPr lang="ar-SY" b="1" dirty="0" smtClean="0"/>
              <a:t> تركيزه بالدم مستقر مما يزيد فعاليته</a:t>
            </a:r>
            <a:endParaRPr lang="en-US" dirty="0" smtClean="0"/>
          </a:p>
          <a:p>
            <a:r>
              <a:rPr lang="ar-SY" dirty="0" err="1" smtClean="0"/>
              <a:t>اسبوعياً</a:t>
            </a:r>
            <a:r>
              <a:rPr lang="ar-SY" dirty="0" smtClean="0"/>
              <a:t> </a:t>
            </a:r>
            <a:r>
              <a:rPr lang="en-US" dirty="0" smtClean="0"/>
              <a:t>S.C.</a:t>
            </a:r>
            <a:endParaRPr lang="ar-SY" dirty="0" smtClean="0"/>
          </a:p>
          <a:p>
            <a:pPr algn="l" rtl="0"/>
            <a:r>
              <a:rPr lang="en-US" dirty="0" smtClean="0"/>
              <a:t>Peg-IFN </a:t>
            </a:r>
            <a:r>
              <a:rPr lang="en-US" dirty="0" smtClean="0">
                <a:sym typeface="Symbol" pitchFamily="18" charset="2"/>
              </a:rPr>
              <a:t> 2a 180 gm</a:t>
            </a:r>
          </a:p>
          <a:p>
            <a:pPr algn="l" rtl="0"/>
            <a:r>
              <a:rPr lang="en-US" dirty="0" smtClean="0">
                <a:sym typeface="Symbol" pitchFamily="18" charset="2"/>
              </a:rPr>
              <a:t>Peg-IFN  2b 1.5 gm/kg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ar-SY" b="1" dirty="0" smtClean="0">
                <a:solidFill>
                  <a:srgbClr val="FF0000"/>
                </a:solidFill>
              </a:rPr>
              <a:t>المضادات الفيروسية </a:t>
            </a:r>
            <a:r>
              <a:rPr lang="en-US" b="1" dirty="0" smtClean="0">
                <a:solidFill>
                  <a:srgbClr val="FF0000"/>
                </a:solidFill>
              </a:rPr>
              <a:t>Anti viral</a:t>
            </a:r>
            <a:endParaRPr lang="ar-SY" b="1" dirty="0" smtClean="0">
              <a:solidFill>
                <a:srgbClr val="FF0000"/>
              </a:solidFill>
            </a:endParaRPr>
          </a:p>
          <a:p>
            <a:r>
              <a:rPr lang="ar-SY" b="1" dirty="0" err="1" smtClean="0"/>
              <a:t>الاميفودين</a:t>
            </a:r>
            <a:endParaRPr lang="ar-SY" b="1" dirty="0" smtClean="0"/>
          </a:p>
          <a:p>
            <a:r>
              <a:rPr lang="ar-SY" b="1" dirty="0" err="1" smtClean="0"/>
              <a:t>الأديفوفير</a:t>
            </a:r>
            <a:endParaRPr lang="ar-SY" b="1" dirty="0" smtClean="0"/>
          </a:p>
          <a:p>
            <a:r>
              <a:rPr lang="ar-SY" b="1" dirty="0" err="1" smtClean="0"/>
              <a:t>الانتيكافير</a:t>
            </a:r>
            <a:endParaRPr lang="ar-SY" b="1" dirty="0" smtClean="0"/>
          </a:p>
          <a:p>
            <a:r>
              <a:rPr lang="ar-SY" b="1" dirty="0" err="1" smtClean="0"/>
              <a:t>التلبيوفودين</a:t>
            </a:r>
            <a:endParaRPr lang="ar-SY" b="1" dirty="0" smtClean="0"/>
          </a:p>
          <a:p>
            <a:r>
              <a:rPr lang="ar-SY" b="1" dirty="0" err="1" smtClean="0"/>
              <a:t>التينوفوفير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09800"/>
            <a:ext cx="7848600" cy="1752600"/>
          </a:xfrm>
          <a:ln>
            <a:solidFill>
              <a:srgbClr val="FFFF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How &amp; to Whom you give the </a:t>
            </a:r>
            <a:r>
              <a:rPr lang="en-US" sz="1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1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1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1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2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vaccine of HBV?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533400" y="1828800"/>
            <a:ext cx="23622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Standard</a:t>
            </a:r>
            <a:r>
              <a:rPr lang="en-GB" b="1" dirty="0"/>
              <a:t> </a:t>
            </a:r>
          </a:p>
          <a:p>
            <a:pPr algn="ctr">
              <a:spcBef>
                <a:spcPct val="50000"/>
              </a:spcBef>
              <a:defRPr/>
            </a:pPr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0, 1, 6 months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8787" name="Rectangle 3"/>
          <p:cNvSpPr>
            <a:spLocks noChangeArrowheads="1"/>
          </p:cNvSpPr>
          <p:nvPr/>
        </p:nvSpPr>
        <p:spPr bwMode="auto">
          <a:xfrm>
            <a:off x="3200400" y="1828800"/>
            <a:ext cx="25146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Rapid</a:t>
            </a:r>
            <a:r>
              <a:rPr lang="en-GB" b="1" dirty="0">
                <a:solidFill>
                  <a:schemeClr val="bg1"/>
                </a:solidFill>
              </a:rPr>
              <a:t> </a:t>
            </a:r>
          </a:p>
          <a:p>
            <a:pPr algn="ctr">
              <a:spcBef>
                <a:spcPct val="50000"/>
              </a:spcBef>
              <a:defRPr/>
            </a:pPr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0, 1, 2 months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6248400" y="1828800"/>
            <a:ext cx="23622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Accelerated</a:t>
            </a:r>
          </a:p>
          <a:p>
            <a:pPr algn="ctr">
              <a:spcBef>
                <a:spcPct val="50000"/>
              </a:spcBef>
              <a:defRPr/>
            </a:pPr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0, 7, 21 days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5781" name="AutoShape 5"/>
          <p:cNvSpPr>
            <a:spLocks noChangeArrowheads="1"/>
          </p:cNvSpPr>
          <p:nvPr/>
        </p:nvSpPr>
        <p:spPr bwMode="auto">
          <a:xfrm>
            <a:off x="1447800" y="3048000"/>
            <a:ext cx="352425" cy="469900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FFFF00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75782" name="AutoShape 6"/>
          <p:cNvSpPr>
            <a:spLocks noChangeArrowheads="1"/>
          </p:cNvSpPr>
          <p:nvPr/>
        </p:nvSpPr>
        <p:spPr bwMode="auto">
          <a:xfrm>
            <a:off x="4343400" y="3048000"/>
            <a:ext cx="352425" cy="469900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FFFF00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75783" name="AutoShape 7"/>
          <p:cNvSpPr>
            <a:spLocks noChangeArrowheads="1"/>
          </p:cNvSpPr>
          <p:nvPr/>
        </p:nvSpPr>
        <p:spPr bwMode="auto">
          <a:xfrm>
            <a:off x="7239000" y="3124200"/>
            <a:ext cx="352425" cy="469900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FFFF00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457200" y="3886200"/>
            <a:ext cx="2590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800" dirty="0">
                <a:latin typeface="Tahoma" pitchFamily="34" charset="0"/>
                <a:cs typeface="Tahoma" pitchFamily="34" charset="0"/>
              </a:rPr>
              <a:t>Higher antibody levels after 3</a:t>
            </a:r>
            <a:r>
              <a:rPr lang="en-GB" sz="1800" baseline="30000" dirty="0">
                <a:latin typeface="Tahoma" pitchFamily="34" charset="0"/>
                <a:cs typeface="Tahoma" pitchFamily="34" charset="0"/>
              </a:rPr>
              <a:t>rd</a:t>
            </a:r>
            <a:r>
              <a:rPr lang="en-GB" sz="1800" dirty="0">
                <a:latin typeface="Tahoma" pitchFamily="34" charset="0"/>
                <a:cs typeface="Tahoma" pitchFamily="34" charset="0"/>
              </a:rPr>
              <a:t> dose</a:t>
            </a:r>
          </a:p>
        </p:txBody>
      </p:sp>
      <p:sp>
        <p:nvSpPr>
          <p:cNvPr id="75785" name="Rectangle 9"/>
          <p:cNvSpPr>
            <a:spLocks noChangeArrowheads="1"/>
          </p:cNvSpPr>
          <p:nvPr/>
        </p:nvSpPr>
        <p:spPr bwMode="auto">
          <a:xfrm>
            <a:off x="3124200" y="3886200"/>
            <a:ext cx="28956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800" dirty="0">
                <a:latin typeface="Tahoma" pitchFamily="34" charset="0"/>
              </a:rPr>
              <a:t>Rapid protection</a:t>
            </a:r>
          </a:p>
          <a:p>
            <a:pPr algn="ctr">
              <a:spcBef>
                <a:spcPct val="50000"/>
              </a:spcBef>
            </a:pPr>
            <a:r>
              <a:rPr lang="en-GB" sz="1800" dirty="0">
                <a:latin typeface="Tahoma" pitchFamily="34" charset="0"/>
              </a:rPr>
              <a:t>4</a:t>
            </a:r>
            <a:r>
              <a:rPr lang="en-GB" sz="1800" baseline="30000" dirty="0">
                <a:latin typeface="Tahoma" pitchFamily="34" charset="0"/>
              </a:rPr>
              <a:t>th</a:t>
            </a:r>
            <a:r>
              <a:rPr lang="en-GB" sz="1800" dirty="0">
                <a:latin typeface="Tahoma" pitchFamily="34" charset="0"/>
              </a:rPr>
              <a:t> dose at 12 months </a:t>
            </a:r>
          </a:p>
          <a:p>
            <a:pPr algn="ctr">
              <a:spcBef>
                <a:spcPct val="50000"/>
              </a:spcBef>
            </a:pPr>
            <a:r>
              <a:rPr lang="en-GB" sz="1800" dirty="0">
                <a:solidFill>
                  <a:schemeClr val="bg1"/>
                </a:solidFill>
                <a:latin typeface="Tahoma" pitchFamily="34" charset="0"/>
              </a:rPr>
              <a:t>f</a:t>
            </a:r>
            <a:r>
              <a:rPr lang="en-GB" sz="1800" dirty="0">
                <a:latin typeface="Tahoma" pitchFamily="34" charset="0"/>
              </a:rPr>
              <a:t>or those at high-risk</a:t>
            </a:r>
          </a:p>
        </p:txBody>
      </p:sp>
      <p:sp>
        <p:nvSpPr>
          <p:cNvPr id="75786" name="Rectangle 10"/>
          <p:cNvSpPr>
            <a:spLocks noChangeArrowheads="1"/>
          </p:cNvSpPr>
          <p:nvPr/>
        </p:nvSpPr>
        <p:spPr bwMode="auto">
          <a:xfrm>
            <a:off x="6172200" y="3886200"/>
            <a:ext cx="27432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800" dirty="0">
                <a:latin typeface="Tahoma" pitchFamily="34" charset="0"/>
              </a:rPr>
              <a:t>Rapid protection</a:t>
            </a:r>
          </a:p>
          <a:p>
            <a:pPr algn="ctr">
              <a:spcBef>
                <a:spcPct val="50000"/>
              </a:spcBef>
            </a:pPr>
            <a:r>
              <a:rPr lang="en-GB" sz="1800" dirty="0">
                <a:latin typeface="Tahoma" pitchFamily="34" charset="0"/>
              </a:rPr>
              <a:t>4</a:t>
            </a:r>
            <a:r>
              <a:rPr lang="en-GB" sz="1800" baseline="30000" dirty="0">
                <a:latin typeface="Tahoma" pitchFamily="34" charset="0"/>
              </a:rPr>
              <a:t>th</a:t>
            </a:r>
            <a:r>
              <a:rPr lang="en-GB" sz="1800" dirty="0">
                <a:latin typeface="Tahoma" pitchFamily="34" charset="0"/>
              </a:rPr>
              <a:t> dose at 12 months </a:t>
            </a:r>
          </a:p>
          <a:p>
            <a:pPr algn="ctr">
              <a:spcBef>
                <a:spcPct val="50000"/>
              </a:spcBef>
            </a:pPr>
            <a:r>
              <a:rPr lang="en-GB" sz="1800" dirty="0">
                <a:latin typeface="Tahoma" pitchFamily="34" charset="0"/>
              </a:rPr>
              <a:t>for those at high-risk</a:t>
            </a:r>
          </a:p>
        </p:txBody>
      </p:sp>
      <p:sp>
        <p:nvSpPr>
          <p:cNvPr id="118795" name="Rectangle 11"/>
          <p:cNvSpPr>
            <a:spLocks noChangeArrowheads="1"/>
          </p:cNvSpPr>
          <p:nvPr/>
        </p:nvSpPr>
        <p:spPr bwMode="auto">
          <a:xfrm>
            <a:off x="609600" y="609600"/>
            <a:ext cx="7924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32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Schedule of Vaccine</a:t>
            </a:r>
            <a:endParaRPr lang="en-US" sz="3200" b="1" u="sng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09800"/>
            <a:ext cx="7772400" cy="1143000"/>
          </a:xfrm>
          <a:ln>
            <a:solidFill>
              <a:srgbClr val="FFFF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What is the efficacy of vaccine?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u="sng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Efficacy of HBV Vaccine &amp; Age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2004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sz="2800" dirty="0" smtClean="0"/>
              <a:t>Efficacy of the vaccine depends on age</a:t>
            </a:r>
          </a:p>
          <a:p>
            <a:pPr eaLnBrk="1" hangingPunct="1">
              <a:buFontTx/>
              <a:buNone/>
              <a:defRPr/>
            </a:pPr>
            <a:endParaRPr lang="en-US" sz="2800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sz="2800" dirty="0" smtClean="0"/>
              <a:t>Newborns</a:t>
            </a:r>
            <a:r>
              <a:rPr lang="en-US" sz="2800" dirty="0" smtClean="0">
                <a:solidFill>
                  <a:schemeClr val="bg1"/>
                </a:solidFill>
              </a:rPr>
              <a:t>		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100 %</a:t>
            </a:r>
          </a:p>
          <a:p>
            <a:pPr eaLnBrk="1" hangingPunct="1">
              <a:buFontTx/>
              <a:buNone/>
              <a:defRPr/>
            </a:pPr>
            <a:endParaRPr lang="en-US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sz="2800" dirty="0" smtClean="0"/>
              <a:t>&lt; 20 years</a:t>
            </a:r>
            <a:r>
              <a:rPr lang="en-US" sz="2800" dirty="0" smtClean="0">
                <a:solidFill>
                  <a:schemeClr val="bg1"/>
                </a:solidFill>
              </a:rPr>
              <a:t>		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95 %</a:t>
            </a:r>
          </a:p>
          <a:p>
            <a:pPr eaLnBrk="1" hangingPunct="1">
              <a:buFontTx/>
              <a:buNone/>
              <a:defRPr/>
            </a:pPr>
            <a:endParaRPr lang="en-US" sz="1400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sz="2800" dirty="0" smtClean="0"/>
              <a:t>&lt; 40 years</a:t>
            </a:r>
            <a:r>
              <a:rPr lang="en-US" sz="2800" dirty="0" smtClean="0">
                <a:solidFill>
                  <a:schemeClr val="bg1"/>
                </a:solidFill>
              </a:rPr>
              <a:t>		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90 %</a:t>
            </a:r>
            <a:endParaRPr lang="en-US" sz="1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u="sng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Post Exposure Prophylaxis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8610600" cy="5181600"/>
          </a:xfrm>
        </p:spPr>
        <p:txBody>
          <a:bodyPr>
            <a:normAutofit/>
          </a:bodyPr>
          <a:lstStyle/>
          <a:p>
            <a:pPr algn="l">
              <a:buNone/>
              <a:defRPr/>
            </a:pPr>
            <a:r>
              <a:rPr 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-Roman" charset="0"/>
              </a:rPr>
              <a:t>Persons not previously vaccinated</a:t>
            </a:r>
          </a:p>
          <a:p>
            <a:pPr algn="l" eaLnBrk="1" hangingPunct="1">
              <a:buFontTx/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-Roman" charset="0"/>
              </a:rPr>
              <a:t>	</a:t>
            </a:r>
            <a:r>
              <a:rPr lang="en-US" sz="2400" dirty="0" smtClean="0">
                <a:latin typeface="Times-Roman" charset="0"/>
              </a:rPr>
              <a:t>HBIG:	Single dose 0.06 ml/kg IM preferably within 24 h</a:t>
            </a:r>
          </a:p>
          <a:p>
            <a:pPr algn="l" eaLnBrk="1" hangingPunct="1">
              <a:buFontTx/>
              <a:buNone/>
              <a:defRPr/>
            </a:pPr>
            <a:r>
              <a:rPr lang="en-US" sz="2400" dirty="0" smtClean="0">
                <a:latin typeface="Times-Roman" charset="0"/>
              </a:rPr>
              <a:t>	Vaccine	Preferably within 12 h</a:t>
            </a:r>
          </a:p>
          <a:p>
            <a:pPr algn="l" eaLnBrk="1" hangingPunct="1">
              <a:buNone/>
              <a:defRPr/>
            </a:pPr>
            <a:r>
              <a:rPr 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-Roman" charset="0"/>
              </a:rPr>
              <a:t>Persons in process of being vaccinated but not completed</a:t>
            </a:r>
          </a:p>
          <a:p>
            <a:pPr algn="l" eaLnBrk="1" hangingPunct="1">
              <a:buFontTx/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-Roman" charset="0"/>
              </a:rPr>
              <a:t>	</a:t>
            </a:r>
            <a:r>
              <a:rPr lang="en-US" sz="2400" dirty="0" smtClean="0">
                <a:latin typeface="Times-Roman" charset="0"/>
              </a:rPr>
              <a:t>HBIG (single dose) - Vaccine completed as scheduled</a:t>
            </a:r>
          </a:p>
          <a:p>
            <a:pPr algn="l" eaLnBrk="1" hangingPunct="1">
              <a:buNone/>
              <a:defRPr/>
            </a:pPr>
            <a:r>
              <a:rPr 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-Roman" charset="0"/>
              </a:rPr>
              <a:t>Persons previously vaccinated unsuccessfully</a:t>
            </a:r>
          </a:p>
          <a:p>
            <a:pPr algn="l" eaLnBrk="1" hangingPunct="1">
              <a:buFontTx/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-Roman" charset="0"/>
              </a:rPr>
              <a:t>	</a:t>
            </a:r>
            <a:r>
              <a:rPr lang="en-US" sz="2400" dirty="0" smtClean="0">
                <a:latin typeface="Times-Roman" charset="0"/>
              </a:rPr>
              <a:t>HBIG (single dose) - new series of 3 vaccines</a:t>
            </a:r>
          </a:p>
          <a:p>
            <a:pPr algn="l" eaLnBrk="1" hangingPunct="1">
              <a:buNone/>
              <a:defRPr/>
            </a:pPr>
            <a:r>
              <a:rPr 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-Roman" charset="0"/>
              </a:rPr>
              <a:t>Vaccinated persons whose antibody response is unknown</a:t>
            </a:r>
          </a:p>
          <a:p>
            <a:pPr algn="l" eaLnBrk="1" hangingPunct="1">
              <a:buFontTx/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-Roman" charset="0"/>
              </a:rPr>
              <a:t>	</a:t>
            </a:r>
            <a:r>
              <a:rPr lang="en-US" sz="2400" dirty="0" smtClean="0">
                <a:latin typeface="Times-Roman" charset="0"/>
              </a:rPr>
              <a:t>Test antibody level &amp; when it is inadequate</a:t>
            </a:r>
          </a:p>
          <a:p>
            <a:pPr algn="l" eaLnBrk="1" hangingPunct="1">
              <a:buFontTx/>
              <a:buNone/>
              <a:defRPr/>
            </a:pPr>
            <a:r>
              <a:rPr lang="en-US" sz="2400" dirty="0" smtClean="0">
                <a:latin typeface="Times-Roman" charset="0"/>
              </a:rPr>
              <a:t>	1 dose of HBIG &amp; vaccine booster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714625" y="3357563"/>
            <a:ext cx="6429375" cy="3500437"/>
          </a:xfrm>
        </p:spPr>
        <p:txBody>
          <a:bodyPr/>
          <a:lstStyle/>
          <a:p>
            <a:pPr eaLnBrk="1" hangingPunct="1"/>
            <a:r>
              <a:rPr lang="en-US" smtClean="0"/>
              <a:t>                    Thank you</a:t>
            </a:r>
            <a:br>
              <a:rPr lang="en-US" smtClean="0"/>
            </a:br>
            <a:endParaRPr lang="en-US" sz="3200" smtClean="0"/>
          </a:p>
        </p:txBody>
      </p:sp>
      <p:pic>
        <p:nvPicPr>
          <p:cNvPr id="29699" name="Picture 3" descr="i love my liver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39750" y="692150"/>
            <a:ext cx="4843463" cy="4460875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/>
          <a:lstStyle/>
          <a:p>
            <a:r>
              <a:rPr 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Hepatitis B Virus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82588" y="1447800"/>
            <a:ext cx="8304212" cy="4895850"/>
            <a:chOff x="128" y="867"/>
            <a:chExt cx="5519" cy="3084"/>
          </a:xfrm>
        </p:grpSpPr>
        <p:sp>
          <p:nvSpPr>
            <p:cNvPr id="65540" name="Oval 4"/>
            <p:cNvSpPr>
              <a:spLocks noChangeArrowheads="1"/>
            </p:cNvSpPr>
            <p:nvPr/>
          </p:nvSpPr>
          <p:spPr bwMode="auto">
            <a:xfrm>
              <a:off x="1857" y="1477"/>
              <a:ext cx="2040" cy="2040"/>
            </a:xfrm>
            <a:prstGeom prst="ellips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41" name="Oval 5"/>
            <p:cNvSpPr>
              <a:spLocks noChangeArrowheads="1"/>
            </p:cNvSpPr>
            <p:nvPr/>
          </p:nvSpPr>
          <p:spPr bwMode="auto">
            <a:xfrm>
              <a:off x="1880" y="1500"/>
              <a:ext cx="1995" cy="199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 rot="7188985">
              <a:off x="3608" y="2964"/>
              <a:ext cx="204" cy="276"/>
              <a:chOff x="3824" y="1256"/>
              <a:chExt cx="204" cy="276"/>
            </a:xfrm>
          </p:grpSpPr>
          <p:sp>
            <p:nvSpPr>
              <p:cNvPr id="65543" name="Oval 7"/>
              <p:cNvSpPr>
                <a:spLocks noChangeArrowheads="1"/>
              </p:cNvSpPr>
              <p:nvPr/>
            </p:nvSpPr>
            <p:spPr bwMode="auto">
              <a:xfrm>
                <a:off x="3824" y="1328"/>
                <a:ext cx="204" cy="204"/>
              </a:xfrm>
              <a:prstGeom prst="ellipse">
                <a:avLst/>
              </a:prstGeom>
              <a:solidFill>
                <a:srgbClr val="0099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5544" name="Oval 8"/>
              <p:cNvSpPr>
                <a:spLocks noChangeArrowheads="1"/>
              </p:cNvSpPr>
              <p:nvPr/>
            </p:nvSpPr>
            <p:spPr bwMode="auto">
              <a:xfrm>
                <a:off x="3880" y="1256"/>
                <a:ext cx="91" cy="9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</p:grpSp>
        <p:grpSp>
          <p:nvGrpSpPr>
            <p:cNvPr id="4" name="Group 9"/>
            <p:cNvGrpSpPr>
              <a:grpSpLocks/>
            </p:cNvGrpSpPr>
            <p:nvPr/>
          </p:nvGrpSpPr>
          <p:grpSpPr bwMode="auto">
            <a:xfrm rot="-322629">
              <a:off x="2696" y="1196"/>
              <a:ext cx="204" cy="388"/>
              <a:chOff x="3248" y="2280"/>
              <a:chExt cx="204" cy="388"/>
            </a:xfrm>
          </p:grpSpPr>
          <p:sp>
            <p:nvSpPr>
              <p:cNvPr id="65546" name="Oval 10"/>
              <p:cNvSpPr>
                <a:spLocks noChangeArrowheads="1"/>
              </p:cNvSpPr>
              <p:nvPr/>
            </p:nvSpPr>
            <p:spPr bwMode="auto">
              <a:xfrm>
                <a:off x="3248" y="2464"/>
                <a:ext cx="204" cy="204"/>
              </a:xfrm>
              <a:prstGeom prst="ellipse">
                <a:avLst/>
              </a:prstGeom>
              <a:solidFill>
                <a:srgbClr val="0099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5547" name="Oval 11"/>
              <p:cNvSpPr>
                <a:spLocks noChangeArrowheads="1"/>
              </p:cNvSpPr>
              <p:nvPr/>
            </p:nvSpPr>
            <p:spPr bwMode="auto">
              <a:xfrm>
                <a:off x="3305" y="2400"/>
                <a:ext cx="91" cy="9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5548" name="Oval 12"/>
              <p:cNvSpPr>
                <a:spLocks noChangeArrowheads="1"/>
              </p:cNvSpPr>
              <p:nvPr/>
            </p:nvSpPr>
            <p:spPr bwMode="auto">
              <a:xfrm>
                <a:off x="3282" y="2280"/>
                <a:ext cx="136" cy="136"/>
              </a:xfrm>
              <a:prstGeom prst="ellipse">
                <a:avLst/>
              </a:prstGeom>
              <a:solidFill>
                <a:srgbClr val="66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</p:grpSp>
        <p:sp>
          <p:nvSpPr>
            <p:cNvPr id="65549" name="Oval 13"/>
            <p:cNvSpPr>
              <a:spLocks noChangeArrowheads="1"/>
            </p:cNvSpPr>
            <p:nvPr/>
          </p:nvSpPr>
          <p:spPr bwMode="auto">
            <a:xfrm>
              <a:off x="2456" y="1444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50" name="Oval 14"/>
            <p:cNvSpPr>
              <a:spLocks noChangeArrowheads="1"/>
            </p:cNvSpPr>
            <p:nvPr/>
          </p:nvSpPr>
          <p:spPr bwMode="auto">
            <a:xfrm>
              <a:off x="2696" y="1380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51" name="Oval 15"/>
            <p:cNvSpPr>
              <a:spLocks noChangeArrowheads="1"/>
            </p:cNvSpPr>
            <p:nvPr/>
          </p:nvSpPr>
          <p:spPr bwMode="auto">
            <a:xfrm>
              <a:off x="2232" y="1548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52" name="Oval 16"/>
            <p:cNvSpPr>
              <a:spLocks noChangeArrowheads="1"/>
            </p:cNvSpPr>
            <p:nvPr/>
          </p:nvSpPr>
          <p:spPr bwMode="auto">
            <a:xfrm>
              <a:off x="2040" y="1700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53" name="Oval 17"/>
            <p:cNvSpPr>
              <a:spLocks noChangeArrowheads="1"/>
            </p:cNvSpPr>
            <p:nvPr/>
          </p:nvSpPr>
          <p:spPr bwMode="auto">
            <a:xfrm>
              <a:off x="1896" y="1908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54" name="Oval 18"/>
            <p:cNvSpPr>
              <a:spLocks noChangeArrowheads="1"/>
            </p:cNvSpPr>
            <p:nvPr/>
          </p:nvSpPr>
          <p:spPr bwMode="auto">
            <a:xfrm>
              <a:off x="1792" y="2132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55" name="Oval 19"/>
            <p:cNvSpPr>
              <a:spLocks noChangeArrowheads="1"/>
            </p:cNvSpPr>
            <p:nvPr/>
          </p:nvSpPr>
          <p:spPr bwMode="auto">
            <a:xfrm>
              <a:off x="1760" y="2380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56" name="Oval 20"/>
            <p:cNvSpPr>
              <a:spLocks noChangeArrowheads="1"/>
            </p:cNvSpPr>
            <p:nvPr/>
          </p:nvSpPr>
          <p:spPr bwMode="auto">
            <a:xfrm flipH="1">
              <a:off x="2956" y="1396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57" name="Oval 21"/>
            <p:cNvSpPr>
              <a:spLocks noChangeArrowheads="1"/>
            </p:cNvSpPr>
            <p:nvPr/>
          </p:nvSpPr>
          <p:spPr bwMode="auto">
            <a:xfrm flipH="1">
              <a:off x="3204" y="1484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58" name="Oval 22"/>
            <p:cNvSpPr>
              <a:spLocks noChangeArrowheads="1"/>
            </p:cNvSpPr>
            <p:nvPr/>
          </p:nvSpPr>
          <p:spPr bwMode="auto">
            <a:xfrm flipH="1">
              <a:off x="3420" y="1620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59" name="Oval 23"/>
            <p:cNvSpPr>
              <a:spLocks noChangeArrowheads="1"/>
            </p:cNvSpPr>
            <p:nvPr/>
          </p:nvSpPr>
          <p:spPr bwMode="auto">
            <a:xfrm flipH="1">
              <a:off x="3716" y="2020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60" name="Oval 24"/>
            <p:cNvSpPr>
              <a:spLocks noChangeArrowheads="1"/>
            </p:cNvSpPr>
            <p:nvPr/>
          </p:nvSpPr>
          <p:spPr bwMode="auto">
            <a:xfrm flipH="1">
              <a:off x="3772" y="2276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61" name="Oval 25"/>
            <p:cNvSpPr>
              <a:spLocks noChangeArrowheads="1"/>
            </p:cNvSpPr>
            <p:nvPr/>
          </p:nvSpPr>
          <p:spPr bwMode="auto">
            <a:xfrm rot="-450435" flipH="1" flipV="1">
              <a:off x="3195" y="3294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 rot="-450435" flipH="1" flipV="1">
              <a:off x="2965" y="3388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63" name="Oval 27"/>
            <p:cNvSpPr>
              <a:spLocks noChangeArrowheads="1"/>
            </p:cNvSpPr>
            <p:nvPr/>
          </p:nvSpPr>
          <p:spPr bwMode="auto">
            <a:xfrm rot="-450435" flipH="1" flipV="1">
              <a:off x="3403" y="3161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64" name="Oval 28"/>
            <p:cNvSpPr>
              <a:spLocks noChangeArrowheads="1"/>
            </p:cNvSpPr>
            <p:nvPr/>
          </p:nvSpPr>
          <p:spPr bwMode="auto">
            <a:xfrm rot="-450435" flipH="1" flipV="1">
              <a:off x="3574" y="2985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65" name="Oval 29"/>
            <p:cNvSpPr>
              <a:spLocks noChangeArrowheads="1"/>
            </p:cNvSpPr>
            <p:nvPr/>
          </p:nvSpPr>
          <p:spPr bwMode="auto">
            <a:xfrm rot="-450435" flipH="1" flipV="1">
              <a:off x="3689" y="2760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66" name="Oval 30"/>
            <p:cNvSpPr>
              <a:spLocks noChangeArrowheads="1"/>
            </p:cNvSpPr>
            <p:nvPr/>
          </p:nvSpPr>
          <p:spPr bwMode="auto">
            <a:xfrm rot="-450435" flipH="1" flipV="1">
              <a:off x="3763" y="2525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67" name="Oval 31"/>
            <p:cNvSpPr>
              <a:spLocks noChangeArrowheads="1"/>
            </p:cNvSpPr>
            <p:nvPr/>
          </p:nvSpPr>
          <p:spPr bwMode="auto">
            <a:xfrm rot="21149565" flipV="1">
              <a:off x="2705" y="3407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68" name="Oval 32"/>
            <p:cNvSpPr>
              <a:spLocks noChangeArrowheads="1"/>
            </p:cNvSpPr>
            <p:nvPr/>
          </p:nvSpPr>
          <p:spPr bwMode="auto">
            <a:xfrm rot="21149565" flipV="1">
              <a:off x="2448" y="3352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69" name="Oval 33"/>
            <p:cNvSpPr>
              <a:spLocks noChangeArrowheads="1"/>
            </p:cNvSpPr>
            <p:nvPr/>
          </p:nvSpPr>
          <p:spPr bwMode="auto">
            <a:xfrm rot="21149565" flipV="1">
              <a:off x="2026" y="3085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70" name="Oval 34"/>
            <p:cNvSpPr>
              <a:spLocks noChangeArrowheads="1"/>
            </p:cNvSpPr>
            <p:nvPr/>
          </p:nvSpPr>
          <p:spPr bwMode="auto">
            <a:xfrm rot="21149565" flipV="1">
              <a:off x="1870" y="2887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571" name="Oval 35"/>
            <p:cNvSpPr>
              <a:spLocks noChangeArrowheads="1"/>
            </p:cNvSpPr>
            <p:nvPr/>
          </p:nvSpPr>
          <p:spPr bwMode="auto">
            <a:xfrm rot="21149565" flipV="1">
              <a:off x="1781" y="2641"/>
              <a:ext cx="204" cy="204"/>
            </a:xfrm>
            <a:prstGeom prst="ellipse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grpSp>
          <p:nvGrpSpPr>
            <p:cNvPr id="5" name="Group 36"/>
            <p:cNvGrpSpPr>
              <a:grpSpLocks/>
            </p:cNvGrpSpPr>
            <p:nvPr/>
          </p:nvGrpSpPr>
          <p:grpSpPr bwMode="auto">
            <a:xfrm rot="-3595392">
              <a:off x="1816" y="1772"/>
              <a:ext cx="204" cy="388"/>
              <a:chOff x="3248" y="2280"/>
              <a:chExt cx="204" cy="388"/>
            </a:xfrm>
          </p:grpSpPr>
          <p:sp>
            <p:nvSpPr>
              <p:cNvPr id="65573" name="Oval 37"/>
              <p:cNvSpPr>
                <a:spLocks noChangeArrowheads="1"/>
              </p:cNvSpPr>
              <p:nvPr/>
            </p:nvSpPr>
            <p:spPr bwMode="auto">
              <a:xfrm>
                <a:off x="3248" y="2464"/>
                <a:ext cx="204" cy="204"/>
              </a:xfrm>
              <a:prstGeom prst="ellipse">
                <a:avLst/>
              </a:prstGeom>
              <a:solidFill>
                <a:srgbClr val="0099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5574" name="Oval 38"/>
              <p:cNvSpPr>
                <a:spLocks noChangeArrowheads="1"/>
              </p:cNvSpPr>
              <p:nvPr/>
            </p:nvSpPr>
            <p:spPr bwMode="auto">
              <a:xfrm>
                <a:off x="3305" y="2400"/>
                <a:ext cx="91" cy="9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5575" name="Oval 39"/>
              <p:cNvSpPr>
                <a:spLocks noChangeArrowheads="1"/>
              </p:cNvSpPr>
              <p:nvPr/>
            </p:nvSpPr>
            <p:spPr bwMode="auto">
              <a:xfrm>
                <a:off x="3282" y="2280"/>
                <a:ext cx="136" cy="136"/>
              </a:xfrm>
              <a:prstGeom prst="ellipse">
                <a:avLst/>
              </a:prstGeom>
              <a:solidFill>
                <a:srgbClr val="66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</p:grpSp>
        <p:grpSp>
          <p:nvGrpSpPr>
            <p:cNvPr id="6" name="Group 40"/>
            <p:cNvGrpSpPr>
              <a:grpSpLocks/>
            </p:cNvGrpSpPr>
            <p:nvPr/>
          </p:nvGrpSpPr>
          <p:grpSpPr bwMode="auto">
            <a:xfrm rot="13868333">
              <a:off x="3535" y="1789"/>
              <a:ext cx="204" cy="329"/>
              <a:chOff x="3248" y="2280"/>
              <a:chExt cx="204" cy="388"/>
            </a:xfrm>
          </p:grpSpPr>
          <p:sp>
            <p:nvSpPr>
              <p:cNvPr id="65577" name="Oval 41"/>
              <p:cNvSpPr>
                <a:spLocks noChangeArrowheads="1"/>
              </p:cNvSpPr>
              <p:nvPr/>
            </p:nvSpPr>
            <p:spPr bwMode="auto">
              <a:xfrm>
                <a:off x="3248" y="2464"/>
                <a:ext cx="204" cy="204"/>
              </a:xfrm>
              <a:prstGeom prst="ellipse">
                <a:avLst/>
              </a:prstGeom>
              <a:solidFill>
                <a:srgbClr val="0099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5578" name="Oval 42"/>
              <p:cNvSpPr>
                <a:spLocks noChangeArrowheads="1"/>
              </p:cNvSpPr>
              <p:nvPr/>
            </p:nvSpPr>
            <p:spPr bwMode="auto">
              <a:xfrm>
                <a:off x="3305" y="2400"/>
                <a:ext cx="91" cy="9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5579" name="Oval 43"/>
              <p:cNvSpPr>
                <a:spLocks noChangeArrowheads="1"/>
              </p:cNvSpPr>
              <p:nvPr/>
            </p:nvSpPr>
            <p:spPr bwMode="auto">
              <a:xfrm>
                <a:off x="3282" y="2280"/>
                <a:ext cx="136" cy="136"/>
              </a:xfrm>
              <a:prstGeom prst="ellipse">
                <a:avLst/>
              </a:prstGeom>
              <a:solidFill>
                <a:srgbClr val="66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</p:grpSp>
        <p:grpSp>
          <p:nvGrpSpPr>
            <p:cNvPr id="7" name="Group 44"/>
            <p:cNvGrpSpPr>
              <a:grpSpLocks/>
            </p:cNvGrpSpPr>
            <p:nvPr/>
          </p:nvGrpSpPr>
          <p:grpSpPr bwMode="auto">
            <a:xfrm rot="9663446">
              <a:off x="3000" y="3380"/>
              <a:ext cx="204" cy="388"/>
              <a:chOff x="3248" y="2280"/>
              <a:chExt cx="204" cy="388"/>
            </a:xfrm>
          </p:grpSpPr>
          <p:sp>
            <p:nvSpPr>
              <p:cNvPr id="65581" name="Oval 45"/>
              <p:cNvSpPr>
                <a:spLocks noChangeArrowheads="1"/>
              </p:cNvSpPr>
              <p:nvPr/>
            </p:nvSpPr>
            <p:spPr bwMode="auto">
              <a:xfrm>
                <a:off x="3248" y="2464"/>
                <a:ext cx="204" cy="204"/>
              </a:xfrm>
              <a:prstGeom prst="ellipse">
                <a:avLst/>
              </a:prstGeom>
              <a:solidFill>
                <a:srgbClr val="0099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5582" name="Oval 46"/>
              <p:cNvSpPr>
                <a:spLocks noChangeArrowheads="1"/>
              </p:cNvSpPr>
              <p:nvPr/>
            </p:nvSpPr>
            <p:spPr bwMode="auto">
              <a:xfrm>
                <a:off x="3305" y="2400"/>
                <a:ext cx="91" cy="9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5583" name="Oval 47"/>
              <p:cNvSpPr>
                <a:spLocks noChangeArrowheads="1"/>
              </p:cNvSpPr>
              <p:nvPr/>
            </p:nvSpPr>
            <p:spPr bwMode="auto">
              <a:xfrm>
                <a:off x="3282" y="2280"/>
                <a:ext cx="136" cy="136"/>
              </a:xfrm>
              <a:prstGeom prst="ellipse">
                <a:avLst/>
              </a:prstGeom>
              <a:solidFill>
                <a:srgbClr val="66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</p:grpSp>
        <p:grpSp>
          <p:nvGrpSpPr>
            <p:cNvPr id="8" name="Group 48"/>
            <p:cNvGrpSpPr>
              <a:grpSpLocks/>
            </p:cNvGrpSpPr>
            <p:nvPr/>
          </p:nvGrpSpPr>
          <p:grpSpPr bwMode="auto">
            <a:xfrm rot="14128103">
              <a:off x="1792" y="2852"/>
              <a:ext cx="204" cy="388"/>
              <a:chOff x="3248" y="2280"/>
              <a:chExt cx="204" cy="388"/>
            </a:xfrm>
          </p:grpSpPr>
          <p:sp>
            <p:nvSpPr>
              <p:cNvPr id="65585" name="Oval 49"/>
              <p:cNvSpPr>
                <a:spLocks noChangeArrowheads="1"/>
              </p:cNvSpPr>
              <p:nvPr/>
            </p:nvSpPr>
            <p:spPr bwMode="auto">
              <a:xfrm>
                <a:off x="3248" y="2464"/>
                <a:ext cx="204" cy="204"/>
              </a:xfrm>
              <a:prstGeom prst="ellipse">
                <a:avLst/>
              </a:prstGeom>
              <a:solidFill>
                <a:srgbClr val="0099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5586" name="Oval 50"/>
              <p:cNvSpPr>
                <a:spLocks noChangeArrowheads="1"/>
              </p:cNvSpPr>
              <p:nvPr/>
            </p:nvSpPr>
            <p:spPr bwMode="auto">
              <a:xfrm>
                <a:off x="3305" y="2400"/>
                <a:ext cx="91" cy="9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5587" name="Oval 51"/>
              <p:cNvSpPr>
                <a:spLocks noChangeArrowheads="1"/>
              </p:cNvSpPr>
              <p:nvPr/>
            </p:nvSpPr>
            <p:spPr bwMode="auto">
              <a:xfrm>
                <a:off x="3282" y="2280"/>
                <a:ext cx="136" cy="136"/>
              </a:xfrm>
              <a:prstGeom prst="ellipse">
                <a:avLst/>
              </a:prstGeom>
              <a:solidFill>
                <a:srgbClr val="66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</p:grpSp>
        <p:grpSp>
          <p:nvGrpSpPr>
            <p:cNvPr id="9" name="Group 52"/>
            <p:cNvGrpSpPr>
              <a:grpSpLocks/>
            </p:cNvGrpSpPr>
            <p:nvPr/>
          </p:nvGrpSpPr>
          <p:grpSpPr bwMode="auto">
            <a:xfrm rot="2296605">
              <a:off x="2260" y="3116"/>
              <a:ext cx="204" cy="325"/>
              <a:chOff x="3248" y="2280"/>
              <a:chExt cx="204" cy="388"/>
            </a:xfrm>
          </p:grpSpPr>
          <p:sp>
            <p:nvSpPr>
              <p:cNvPr id="65589" name="Oval 53"/>
              <p:cNvSpPr>
                <a:spLocks noChangeArrowheads="1"/>
              </p:cNvSpPr>
              <p:nvPr/>
            </p:nvSpPr>
            <p:spPr bwMode="auto">
              <a:xfrm>
                <a:off x="3248" y="2464"/>
                <a:ext cx="204" cy="204"/>
              </a:xfrm>
              <a:prstGeom prst="ellipse">
                <a:avLst/>
              </a:prstGeom>
              <a:solidFill>
                <a:srgbClr val="0099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5590" name="Oval 54"/>
              <p:cNvSpPr>
                <a:spLocks noChangeArrowheads="1"/>
              </p:cNvSpPr>
              <p:nvPr/>
            </p:nvSpPr>
            <p:spPr bwMode="auto">
              <a:xfrm>
                <a:off x="3305" y="2400"/>
                <a:ext cx="91" cy="9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5591" name="Oval 55"/>
              <p:cNvSpPr>
                <a:spLocks noChangeArrowheads="1"/>
              </p:cNvSpPr>
              <p:nvPr/>
            </p:nvSpPr>
            <p:spPr bwMode="auto">
              <a:xfrm>
                <a:off x="3282" y="2280"/>
                <a:ext cx="136" cy="136"/>
              </a:xfrm>
              <a:prstGeom prst="ellipse">
                <a:avLst/>
              </a:prstGeom>
              <a:solidFill>
                <a:srgbClr val="66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</p:grpSp>
        <p:grpSp>
          <p:nvGrpSpPr>
            <p:cNvPr id="10" name="Group 56"/>
            <p:cNvGrpSpPr>
              <a:grpSpLocks/>
            </p:cNvGrpSpPr>
            <p:nvPr/>
          </p:nvGrpSpPr>
          <p:grpSpPr bwMode="auto">
            <a:xfrm rot="17080071">
              <a:off x="1728" y="2340"/>
              <a:ext cx="204" cy="276"/>
              <a:chOff x="3824" y="1256"/>
              <a:chExt cx="204" cy="276"/>
            </a:xfrm>
          </p:grpSpPr>
          <p:sp>
            <p:nvSpPr>
              <p:cNvPr id="65593" name="Oval 57"/>
              <p:cNvSpPr>
                <a:spLocks noChangeArrowheads="1"/>
              </p:cNvSpPr>
              <p:nvPr/>
            </p:nvSpPr>
            <p:spPr bwMode="auto">
              <a:xfrm>
                <a:off x="3824" y="1328"/>
                <a:ext cx="204" cy="204"/>
              </a:xfrm>
              <a:prstGeom prst="ellipse">
                <a:avLst/>
              </a:prstGeom>
              <a:solidFill>
                <a:srgbClr val="0099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5594" name="Oval 58"/>
              <p:cNvSpPr>
                <a:spLocks noChangeArrowheads="1"/>
              </p:cNvSpPr>
              <p:nvPr/>
            </p:nvSpPr>
            <p:spPr bwMode="auto">
              <a:xfrm>
                <a:off x="3880" y="1256"/>
                <a:ext cx="91" cy="9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</p:grpSp>
        <p:sp>
          <p:nvSpPr>
            <p:cNvPr id="65595" name="AutoShape 59"/>
            <p:cNvSpPr>
              <a:spLocks noChangeArrowheads="1"/>
            </p:cNvSpPr>
            <p:nvPr/>
          </p:nvSpPr>
          <p:spPr bwMode="auto">
            <a:xfrm rot="-905694">
              <a:off x="2085" y="1771"/>
              <a:ext cx="1632" cy="1471"/>
            </a:xfrm>
            <a:prstGeom prst="hexagon">
              <a:avLst>
                <a:gd name="adj" fmla="val 27736"/>
                <a:gd name="vf" fmla="val 115470"/>
              </a:avLst>
            </a:prstGeom>
            <a:solidFill>
              <a:srgbClr val="FFFFFF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grpSp>
          <p:nvGrpSpPr>
            <p:cNvPr id="11" name="Group 60"/>
            <p:cNvGrpSpPr>
              <a:grpSpLocks/>
            </p:cNvGrpSpPr>
            <p:nvPr/>
          </p:nvGrpSpPr>
          <p:grpSpPr bwMode="auto">
            <a:xfrm>
              <a:off x="1896" y="1476"/>
              <a:ext cx="1976" cy="2040"/>
              <a:chOff x="3688" y="1328"/>
              <a:chExt cx="1976" cy="2040"/>
            </a:xfrm>
          </p:grpSpPr>
          <p:grpSp>
            <p:nvGrpSpPr>
              <p:cNvPr id="12" name="Group 61"/>
              <p:cNvGrpSpPr>
                <a:grpSpLocks/>
              </p:cNvGrpSpPr>
              <p:nvPr/>
            </p:nvGrpSpPr>
            <p:grpSpPr bwMode="auto">
              <a:xfrm>
                <a:off x="3688" y="1328"/>
                <a:ext cx="1824" cy="1088"/>
                <a:chOff x="3688" y="1328"/>
                <a:chExt cx="1824" cy="1088"/>
              </a:xfrm>
            </p:grpSpPr>
            <p:grpSp>
              <p:nvGrpSpPr>
                <p:cNvPr id="13" name="Group 62"/>
                <p:cNvGrpSpPr>
                  <a:grpSpLocks/>
                </p:cNvGrpSpPr>
                <p:nvPr/>
              </p:nvGrpSpPr>
              <p:grpSpPr bwMode="auto">
                <a:xfrm rot="-3703460">
                  <a:off x="4232" y="1328"/>
                  <a:ext cx="616" cy="616"/>
                  <a:chOff x="4032" y="1688"/>
                  <a:chExt cx="616" cy="616"/>
                </a:xfrm>
              </p:grpSpPr>
              <p:sp>
                <p:nvSpPr>
                  <p:cNvPr id="65599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1688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00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4128" y="1784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01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1880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02" name="Oval 66"/>
                  <p:cNvSpPr>
                    <a:spLocks noChangeArrowheads="1"/>
                  </p:cNvSpPr>
                  <p:nvPr/>
                </p:nvSpPr>
                <p:spPr bwMode="auto">
                  <a:xfrm>
                    <a:off x="4320" y="1976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03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4416" y="2072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04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2168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14" name="Group 69"/>
                <p:cNvGrpSpPr>
                  <a:grpSpLocks/>
                </p:cNvGrpSpPr>
                <p:nvPr/>
              </p:nvGrpSpPr>
              <p:grpSpPr bwMode="auto">
                <a:xfrm rot="-21509473">
                  <a:off x="4896" y="1560"/>
                  <a:ext cx="616" cy="616"/>
                  <a:chOff x="4032" y="1688"/>
                  <a:chExt cx="616" cy="616"/>
                </a:xfrm>
              </p:grpSpPr>
              <p:sp>
                <p:nvSpPr>
                  <p:cNvPr id="65606" name="Oval 70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1688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07" name="Oval 71"/>
                  <p:cNvSpPr>
                    <a:spLocks noChangeArrowheads="1"/>
                  </p:cNvSpPr>
                  <p:nvPr/>
                </p:nvSpPr>
                <p:spPr bwMode="auto">
                  <a:xfrm>
                    <a:off x="4128" y="1784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08" name="Oval 72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1880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09" name="Oval 73"/>
                  <p:cNvSpPr>
                    <a:spLocks noChangeArrowheads="1"/>
                  </p:cNvSpPr>
                  <p:nvPr/>
                </p:nvSpPr>
                <p:spPr bwMode="auto">
                  <a:xfrm>
                    <a:off x="4320" y="1976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10" name="Oval 74"/>
                  <p:cNvSpPr>
                    <a:spLocks noChangeArrowheads="1"/>
                  </p:cNvSpPr>
                  <p:nvPr/>
                </p:nvSpPr>
                <p:spPr bwMode="auto">
                  <a:xfrm>
                    <a:off x="4416" y="2072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11" name="Oval 75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2168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15" name="Group 76"/>
                <p:cNvGrpSpPr>
                  <a:grpSpLocks/>
                </p:cNvGrpSpPr>
                <p:nvPr/>
              </p:nvGrpSpPr>
              <p:grpSpPr bwMode="auto">
                <a:xfrm rot="-7215044">
                  <a:off x="3688" y="1800"/>
                  <a:ext cx="616" cy="616"/>
                  <a:chOff x="4032" y="1688"/>
                  <a:chExt cx="616" cy="616"/>
                </a:xfrm>
              </p:grpSpPr>
              <p:sp>
                <p:nvSpPr>
                  <p:cNvPr id="65613" name="Oval 77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1688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14" name="Oval 78"/>
                  <p:cNvSpPr>
                    <a:spLocks noChangeArrowheads="1"/>
                  </p:cNvSpPr>
                  <p:nvPr/>
                </p:nvSpPr>
                <p:spPr bwMode="auto">
                  <a:xfrm>
                    <a:off x="4128" y="1784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15" name="Oval 79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1880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16" name="Oval 80"/>
                  <p:cNvSpPr>
                    <a:spLocks noChangeArrowheads="1"/>
                  </p:cNvSpPr>
                  <p:nvPr/>
                </p:nvSpPr>
                <p:spPr bwMode="auto">
                  <a:xfrm>
                    <a:off x="4320" y="1976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17" name="Oval 81"/>
                  <p:cNvSpPr>
                    <a:spLocks noChangeArrowheads="1"/>
                  </p:cNvSpPr>
                  <p:nvPr/>
                </p:nvSpPr>
                <p:spPr bwMode="auto">
                  <a:xfrm>
                    <a:off x="4416" y="2072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18" name="Oval 82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2168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</p:grpSp>
          </p:grpSp>
          <p:grpSp>
            <p:nvGrpSpPr>
              <p:cNvPr id="16" name="Group 83"/>
              <p:cNvGrpSpPr>
                <a:grpSpLocks/>
              </p:cNvGrpSpPr>
              <p:nvPr/>
            </p:nvGrpSpPr>
            <p:grpSpPr bwMode="auto">
              <a:xfrm flipH="1" flipV="1">
                <a:off x="3840" y="2280"/>
                <a:ext cx="1824" cy="1088"/>
                <a:chOff x="3688" y="1328"/>
                <a:chExt cx="1824" cy="1088"/>
              </a:xfrm>
            </p:grpSpPr>
            <p:grpSp>
              <p:nvGrpSpPr>
                <p:cNvPr id="17" name="Group 84"/>
                <p:cNvGrpSpPr>
                  <a:grpSpLocks/>
                </p:cNvGrpSpPr>
                <p:nvPr/>
              </p:nvGrpSpPr>
              <p:grpSpPr bwMode="auto">
                <a:xfrm rot="-3703460">
                  <a:off x="4232" y="1328"/>
                  <a:ext cx="616" cy="616"/>
                  <a:chOff x="4032" y="1688"/>
                  <a:chExt cx="616" cy="616"/>
                </a:xfrm>
              </p:grpSpPr>
              <p:sp>
                <p:nvSpPr>
                  <p:cNvPr id="65621" name="Oval 85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1688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22" name="Oval 86"/>
                  <p:cNvSpPr>
                    <a:spLocks noChangeArrowheads="1"/>
                  </p:cNvSpPr>
                  <p:nvPr/>
                </p:nvSpPr>
                <p:spPr bwMode="auto">
                  <a:xfrm>
                    <a:off x="4128" y="1784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23" name="Oval 87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1880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24" name="Oval 88"/>
                  <p:cNvSpPr>
                    <a:spLocks noChangeArrowheads="1"/>
                  </p:cNvSpPr>
                  <p:nvPr/>
                </p:nvSpPr>
                <p:spPr bwMode="auto">
                  <a:xfrm>
                    <a:off x="4320" y="1976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25" name="Oval 89"/>
                  <p:cNvSpPr>
                    <a:spLocks noChangeArrowheads="1"/>
                  </p:cNvSpPr>
                  <p:nvPr/>
                </p:nvSpPr>
                <p:spPr bwMode="auto">
                  <a:xfrm>
                    <a:off x="4416" y="2072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26" name="Oval 90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2168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18" name="Group 91"/>
                <p:cNvGrpSpPr>
                  <a:grpSpLocks/>
                </p:cNvGrpSpPr>
                <p:nvPr/>
              </p:nvGrpSpPr>
              <p:grpSpPr bwMode="auto">
                <a:xfrm rot="-21509473">
                  <a:off x="4896" y="1560"/>
                  <a:ext cx="616" cy="616"/>
                  <a:chOff x="4032" y="1688"/>
                  <a:chExt cx="616" cy="616"/>
                </a:xfrm>
              </p:grpSpPr>
              <p:sp>
                <p:nvSpPr>
                  <p:cNvPr id="65628" name="Oval 92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1688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29" name="Oval 93"/>
                  <p:cNvSpPr>
                    <a:spLocks noChangeArrowheads="1"/>
                  </p:cNvSpPr>
                  <p:nvPr/>
                </p:nvSpPr>
                <p:spPr bwMode="auto">
                  <a:xfrm>
                    <a:off x="4128" y="1784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30" name="Oval 94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1880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31" name="Oval 95"/>
                  <p:cNvSpPr>
                    <a:spLocks noChangeArrowheads="1"/>
                  </p:cNvSpPr>
                  <p:nvPr/>
                </p:nvSpPr>
                <p:spPr bwMode="auto">
                  <a:xfrm>
                    <a:off x="4320" y="1976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32" name="Oval 96"/>
                  <p:cNvSpPr>
                    <a:spLocks noChangeArrowheads="1"/>
                  </p:cNvSpPr>
                  <p:nvPr/>
                </p:nvSpPr>
                <p:spPr bwMode="auto">
                  <a:xfrm>
                    <a:off x="4416" y="2072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33" name="Oval 97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2168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19" name="Group 98"/>
                <p:cNvGrpSpPr>
                  <a:grpSpLocks/>
                </p:cNvGrpSpPr>
                <p:nvPr/>
              </p:nvGrpSpPr>
              <p:grpSpPr bwMode="auto">
                <a:xfrm rot="-7215044">
                  <a:off x="3688" y="1800"/>
                  <a:ext cx="616" cy="616"/>
                  <a:chOff x="4032" y="1688"/>
                  <a:chExt cx="616" cy="616"/>
                </a:xfrm>
              </p:grpSpPr>
              <p:sp>
                <p:nvSpPr>
                  <p:cNvPr id="65635" name="Oval 99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1688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36" name="Oval 100"/>
                  <p:cNvSpPr>
                    <a:spLocks noChangeArrowheads="1"/>
                  </p:cNvSpPr>
                  <p:nvPr/>
                </p:nvSpPr>
                <p:spPr bwMode="auto">
                  <a:xfrm>
                    <a:off x="4128" y="1784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37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1880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38" name="Oval 102"/>
                  <p:cNvSpPr>
                    <a:spLocks noChangeArrowheads="1"/>
                  </p:cNvSpPr>
                  <p:nvPr/>
                </p:nvSpPr>
                <p:spPr bwMode="auto">
                  <a:xfrm>
                    <a:off x="4320" y="1976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39" name="Oval 103"/>
                  <p:cNvSpPr>
                    <a:spLocks noChangeArrowheads="1"/>
                  </p:cNvSpPr>
                  <p:nvPr/>
                </p:nvSpPr>
                <p:spPr bwMode="auto">
                  <a:xfrm>
                    <a:off x="4416" y="2072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  <p:sp>
                <p:nvSpPr>
                  <p:cNvPr id="65640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2168"/>
                    <a:ext cx="136" cy="136"/>
                  </a:xfrm>
                  <a:prstGeom prst="ellipse">
                    <a:avLst/>
                  </a:prstGeom>
                  <a:solidFill>
                    <a:srgbClr val="990099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ar-SA"/>
                  </a:p>
                </p:txBody>
              </p:sp>
            </p:grpSp>
          </p:grpSp>
        </p:grpSp>
        <p:sp>
          <p:nvSpPr>
            <p:cNvPr id="65641" name="Freeform 105"/>
            <p:cNvSpPr>
              <a:spLocks/>
            </p:cNvSpPr>
            <p:nvPr/>
          </p:nvSpPr>
          <p:spPr bwMode="auto">
            <a:xfrm>
              <a:off x="2297" y="2188"/>
              <a:ext cx="1156" cy="860"/>
            </a:xfrm>
            <a:custGeom>
              <a:avLst/>
              <a:gdLst/>
              <a:ahLst/>
              <a:cxnLst>
                <a:cxn ang="0">
                  <a:pos x="927" y="0"/>
                </a:cxn>
                <a:cxn ang="0">
                  <a:pos x="1119" y="104"/>
                </a:cxn>
                <a:cxn ang="0">
                  <a:pos x="1143" y="432"/>
                </a:cxn>
                <a:cxn ang="0">
                  <a:pos x="1039" y="688"/>
                </a:cxn>
                <a:cxn ang="0">
                  <a:pos x="807" y="792"/>
                </a:cxn>
                <a:cxn ang="0">
                  <a:pos x="591" y="856"/>
                </a:cxn>
                <a:cxn ang="0">
                  <a:pos x="423" y="816"/>
                </a:cxn>
                <a:cxn ang="0">
                  <a:pos x="495" y="704"/>
                </a:cxn>
                <a:cxn ang="0">
                  <a:pos x="687" y="616"/>
                </a:cxn>
                <a:cxn ang="0">
                  <a:pos x="815" y="520"/>
                </a:cxn>
                <a:cxn ang="0">
                  <a:pos x="719" y="432"/>
                </a:cxn>
                <a:cxn ang="0">
                  <a:pos x="607" y="424"/>
                </a:cxn>
                <a:cxn ang="0">
                  <a:pos x="295" y="472"/>
                </a:cxn>
                <a:cxn ang="0">
                  <a:pos x="39" y="424"/>
                </a:cxn>
                <a:cxn ang="0">
                  <a:pos x="63" y="272"/>
                </a:cxn>
                <a:cxn ang="0">
                  <a:pos x="151" y="88"/>
                </a:cxn>
                <a:cxn ang="0">
                  <a:pos x="231" y="40"/>
                </a:cxn>
              </a:cxnLst>
              <a:rect l="0" t="0" r="r" b="b"/>
              <a:pathLst>
                <a:path w="1156" h="860">
                  <a:moveTo>
                    <a:pt x="927" y="0"/>
                  </a:moveTo>
                  <a:cubicBezTo>
                    <a:pt x="1005" y="16"/>
                    <a:pt x="1083" y="32"/>
                    <a:pt x="1119" y="104"/>
                  </a:cubicBezTo>
                  <a:cubicBezTo>
                    <a:pt x="1155" y="176"/>
                    <a:pt x="1156" y="335"/>
                    <a:pt x="1143" y="432"/>
                  </a:cubicBezTo>
                  <a:cubicBezTo>
                    <a:pt x="1130" y="529"/>
                    <a:pt x="1095" y="628"/>
                    <a:pt x="1039" y="688"/>
                  </a:cubicBezTo>
                  <a:cubicBezTo>
                    <a:pt x="983" y="748"/>
                    <a:pt x="882" y="764"/>
                    <a:pt x="807" y="792"/>
                  </a:cubicBezTo>
                  <a:cubicBezTo>
                    <a:pt x="732" y="820"/>
                    <a:pt x="655" y="852"/>
                    <a:pt x="591" y="856"/>
                  </a:cubicBezTo>
                  <a:cubicBezTo>
                    <a:pt x="527" y="860"/>
                    <a:pt x="439" y="841"/>
                    <a:pt x="423" y="816"/>
                  </a:cubicBezTo>
                  <a:cubicBezTo>
                    <a:pt x="407" y="791"/>
                    <a:pt x="451" y="737"/>
                    <a:pt x="495" y="704"/>
                  </a:cubicBezTo>
                  <a:cubicBezTo>
                    <a:pt x="539" y="671"/>
                    <a:pt x="634" y="647"/>
                    <a:pt x="687" y="616"/>
                  </a:cubicBezTo>
                  <a:cubicBezTo>
                    <a:pt x="740" y="585"/>
                    <a:pt x="810" y="551"/>
                    <a:pt x="815" y="520"/>
                  </a:cubicBezTo>
                  <a:cubicBezTo>
                    <a:pt x="820" y="489"/>
                    <a:pt x="754" y="448"/>
                    <a:pt x="719" y="432"/>
                  </a:cubicBezTo>
                  <a:cubicBezTo>
                    <a:pt x="684" y="416"/>
                    <a:pt x="678" y="417"/>
                    <a:pt x="607" y="424"/>
                  </a:cubicBezTo>
                  <a:cubicBezTo>
                    <a:pt x="536" y="431"/>
                    <a:pt x="390" y="472"/>
                    <a:pt x="295" y="472"/>
                  </a:cubicBezTo>
                  <a:cubicBezTo>
                    <a:pt x="200" y="472"/>
                    <a:pt x="78" y="457"/>
                    <a:pt x="39" y="424"/>
                  </a:cubicBezTo>
                  <a:cubicBezTo>
                    <a:pt x="0" y="391"/>
                    <a:pt x="44" y="328"/>
                    <a:pt x="63" y="272"/>
                  </a:cubicBezTo>
                  <a:cubicBezTo>
                    <a:pt x="82" y="216"/>
                    <a:pt x="123" y="127"/>
                    <a:pt x="151" y="88"/>
                  </a:cubicBezTo>
                  <a:cubicBezTo>
                    <a:pt x="179" y="49"/>
                    <a:pt x="210" y="51"/>
                    <a:pt x="231" y="4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642" name="Freeform 106"/>
            <p:cNvSpPr>
              <a:spLocks/>
            </p:cNvSpPr>
            <p:nvPr/>
          </p:nvSpPr>
          <p:spPr bwMode="auto">
            <a:xfrm>
              <a:off x="2745" y="2211"/>
              <a:ext cx="680" cy="810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588" y="33"/>
                </a:cxn>
                <a:cxn ang="0">
                  <a:pos x="645" y="84"/>
                </a:cxn>
                <a:cxn ang="0">
                  <a:pos x="675" y="204"/>
                </a:cxn>
                <a:cxn ang="0">
                  <a:pos x="675" y="357"/>
                </a:cxn>
                <a:cxn ang="0">
                  <a:pos x="654" y="489"/>
                </a:cxn>
                <a:cxn ang="0">
                  <a:pos x="612" y="600"/>
                </a:cxn>
                <a:cxn ang="0">
                  <a:pos x="552" y="666"/>
                </a:cxn>
                <a:cxn ang="0">
                  <a:pos x="462" y="711"/>
                </a:cxn>
                <a:cxn ang="0">
                  <a:pos x="348" y="744"/>
                </a:cxn>
                <a:cxn ang="0">
                  <a:pos x="231" y="792"/>
                </a:cxn>
                <a:cxn ang="0">
                  <a:pos x="96" y="810"/>
                </a:cxn>
                <a:cxn ang="0">
                  <a:pos x="18" y="795"/>
                </a:cxn>
                <a:cxn ang="0">
                  <a:pos x="9" y="765"/>
                </a:cxn>
                <a:cxn ang="0">
                  <a:pos x="33" y="729"/>
                </a:cxn>
                <a:cxn ang="0">
                  <a:pos x="93" y="690"/>
                </a:cxn>
                <a:cxn ang="0">
                  <a:pos x="123" y="669"/>
                </a:cxn>
                <a:cxn ang="0">
                  <a:pos x="228" y="624"/>
                </a:cxn>
                <a:cxn ang="0">
                  <a:pos x="291" y="591"/>
                </a:cxn>
                <a:cxn ang="0">
                  <a:pos x="342" y="555"/>
                </a:cxn>
                <a:cxn ang="0">
                  <a:pos x="381" y="510"/>
                </a:cxn>
                <a:cxn ang="0">
                  <a:pos x="381" y="450"/>
                </a:cxn>
                <a:cxn ang="0">
                  <a:pos x="303" y="402"/>
                </a:cxn>
                <a:cxn ang="0">
                  <a:pos x="228" y="375"/>
                </a:cxn>
                <a:cxn ang="0">
                  <a:pos x="156" y="375"/>
                </a:cxn>
                <a:cxn ang="0">
                  <a:pos x="66" y="393"/>
                </a:cxn>
                <a:cxn ang="0">
                  <a:pos x="0" y="399"/>
                </a:cxn>
              </a:cxnLst>
              <a:rect l="0" t="0" r="r" b="b"/>
              <a:pathLst>
                <a:path w="680" h="810">
                  <a:moveTo>
                    <a:pt x="471" y="0"/>
                  </a:moveTo>
                  <a:cubicBezTo>
                    <a:pt x="515" y="9"/>
                    <a:pt x="559" y="19"/>
                    <a:pt x="588" y="33"/>
                  </a:cubicBezTo>
                  <a:cubicBezTo>
                    <a:pt x="617" y="47"/>
                    <a:pt x="631" y="56"/>
                    <a:pt x="645" y="84"/>
                  </a:cubicBezTo>
                  <a:cubicBezTo>
                    <a:pt x="659" y="112"/>
                    <a:pt x="670" y="159"/>
                    <a:pt x="675" y="204"/>
                  </a:cubicBezTo>
                  <a:cubicBezTo>
                    <a:pt x="680" y="249"/>
                    <a:pt x="679" y="309"/>
                    <a:pt x="675" y="357"/>
                  </a:cubicBezTo>
                  <a:cubicBezTo>
                    <a:pt x="671" y="405"/>
                    <a:pt x="664" y="449"/>
                    <a:pt x="654" y="489"/>
                  </a:cubicBezTo>
                  <a:cubicBezTo>
                    <a:pt x="644" y="529"/>
                    <a:pt x="629" y="571"/>
                    <a:pt x="612" y="600"/>
                  </a:cubicBezTo>
                  <a:cubicBezTo>
                    <a:pt x="595" y="629"/>
                    <a:pt x="577" y="648"/>
                    <a:pt x="552" y="666"/>
                  </a:cubicBezTo>
                  <a:cubicBezTo>
                    <a:pt x="527" y="684"/>
                    <a:pt x="496" y="698"/>
                    <a:pt x="462" y="711"/>
                  </a:cubicBezTo>
                  <a:cubicBezTo>
                    <a:pt x="428" y="724"/>
                    <a:pt x="386" y="731"/>
                    <a:pt x="348" y="744"/>
                  </a:cubicBezTo>
                  <a:cubicBezTo>
                    <a:pt x="310" y="757"/>
                    <a:pt x="273" y="781"/>
                    <a:pt x="231" y="792"/>
                  </a:cubicBezTo>
                  <a:cubicBezTo>
                    <a:pt x="189" y="803"/>
                    <a:pt x="131" y="810"/>
                    <a:pt x="96" y="810"/>
                  </a:cubicBezTo>
                  <a:cubicBezTo>
                    <a:pt x="61" y="810"/>
                    <a:pt x="32" y="802"/>
                    <a:pt x="18" y="795"/>
                  </a:cubicBezTo>
                  <a:cubicBezTo>
                    <a:pt x="4" y="788"/>
                    <a:pt x="7" y="776"/>
                    <a:pt x="9" y="765"/>
                  </a:cubicBezTo>
                  <a:cubicBezTo>
                    <a:pt x="11" y="754"/>
                    <a:pt x="19" y="741"/>
                    <a:pt x="33" y="729"/>
                  </a:cubicBezTo>
                  <a:cubicBezTo>
                    <a:pt x="47" y="717"/>
                    <a:pt x="78" y="700"/>
                    <a:pt x="93" y="690"/>
                  </a:cubicBezTo>
                  <a:cubicBezTo>
                    <a:pt x="108" y="680"/>
                    <a:pt x="101" y="680"/>
                    <a:pt x="123" y="669"/>
                  </a:cubicBezTo>
                  <a:cubicBezTo>
                    <a:pt x="145" y="658"/>
                    <a:pt x="200" y="637"/>
                    <a:pt x="228" y="624"/>
                  </a:cubicBezTo>
                  <a:cubicBezTo>
                    <a:pt x="256" y="611"/>
                    <a:pt x="272" y="602"/>
                    <a:pt x="291" y="591"/>
                  </a:cubicBezTo>
                  <a:cubicBezTo>
                    <a:pt x="310" y="580"/>
                    <a:pt x="327" y="569"/>
                    <a:pt x="342" y="555"/>
                  </a:cubicBezTo>
                  <a:cubicBezTo>
                    <a:pt x="357" y="541"/>
                    <a:pt x="375" y="527"/>
                    <a:pt x="381" y="510"/>
                  </a:cubicBezTo>
                  <a:cubicBezTo>
                    <a:pt x="387" y="493"/>
                    <a:pt x="394" y="468"/>
                    <a:pt x="381" y="450"/>
                  </a:cubicBezTo>
                  <a:cubicBezTo>
                    <a:pt x="368" y="432"/>
                    <a:pt x="329" y="415"/>
                    <a:pt x="303" y="402"/>
                  </a:cubicBezTo>
                  <a:cubicBezTo>
                    <a:pt x="277" y="389"/>
                    <a:pt x="252" y="379"/>
                    <a:pt x="228" y="375"/>
                  </a:cubicBezTo>
                  <a:cubicBezTo>
                    <a:pt x="204" y="371"/>
                    <a:pt x="183" y="372"/>
                    <a:pt x="156" y="375"/>
                  </a:cubicBezTo>
                  <a:cubicBezTo>
                    <a:pt x="129" y="378"/>
                    <a:pt x="92" y="389"/>
                    <a:pt x="66" y="393"/>
                  </a:cubicBezTo>
                  <a:cubicBezTo>
                    <a:pt x="40" y="397"/>
                    <a:pt x="11" y="398"/>
                    <a:pt x="0" y="399"/>
                  </a:cubicBez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643" name="Oval 107"/>
            <p:cNvSpPr>
              <a:spLocks noChangeArrowheads="1"/>
            </p:cNvSpPr>
            <p:nvPr/>
          </p:nvSpPr>
          <p:spPr bwMode="auto">
            <a:xfrm>
              <a:off x="2509" y="1948"/>
              <a:ext cx="720" cy="496"/>
            </a:xfrm>
            <a:prstGeom prst="ellipse">
              <a:avLst/>
            </a:prstGeom>
            <a:solidFill>
              <a:srgbClr val="0033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GB" sz="1600">
                  <a:solidFill>
                    <a:srgbClr val="FFFFFF"/>
                  </a:solidFill>
                  <a:latin typeface="Tahoma" pitchFamily="34" charset="0"/>
                </a:rPr>
                <a:t>POL</a:t>
              </a:r>
              <a:endParaRPr lang="en-GB" sz="1600"/>
            </a:p>
          </p:txBody>
        </p:sp>
        <p:grpSp>
          <p:nvGrpSpPr>
            <p:cNvPr id="20" name="Group 108"/>
            <p:cNvGrpSpPr>
              <a:grpSpLocks/>
            </p:cNvGrpSpPr>
            <p:nvPr/>
          </p:nvGrpSpPr>
          <p:grpSpPr bwMode="auto">
            <a:xfrm rot="4508838">
              <a:off x="3864" y="2164"/>
              <a:ext cx="204" cy="388"/>
              <a:chOff x="3248" y="2280"/>
              <a:chExt cx="204" cy="388"/>
            </a:xfrm>
          </p:grpSpPr>
          <p:sp>
            <p:nvSpPr>
              <p:cNvPr id="65645" name="Oval 109"/>
              <p:cNvSpPr>
                <a:spLocks noChangeArrowheads="1"/>
              </p:cNvSpPr>
              <p:nvPr/>
            </p:nvSpPr>
            <p:spPr bwMode="auto">
              <a:xfrm>
                <a:off x="3248" y="2464"/>
                <a:ext cx="204" cy="204"/>
              </a:xfrm>
              <a:prstGeom prst="ellipse">
                <a:avLst/>
              </a:prstGeom>
              <a:solidFill>
                <a:srgbClr val="0099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5646" name="Oval 110"/>
              <p:cNvSpPr>
                <a:spLocks noChangeArrowheads="1"/>
              </p:cNvSpPr>
              <p:nvPr/>
            </p:nvSpPr>
            <p:spPr bwMode="auto">
              <a:xfrm>
                <a:off x="3305" y="2400"/>
                <a:ext cx="91" cy="9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65647" name="Oval 111"/>
              <p:cNvSpPr>
                <a:spLocks noChangeArrowheads="1"/>
              </p:cNvSpPr>
              <p:nvPr/>
            </p:nvSpPr>
            <p:spPr bwMode="auto">
              <a:xfrm>
                <a:off x="3282" y="2280"/>
                <a:ext cx="136" cy="136"/>
              </a:xfrm>
              <a:prstGeom prst="ellipse">
                <a:avLst/>
              </a:prstGeom>
              <a:solidFill>
                <a:srgbClr val="66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</p:grpSp>
        <p:sp>
          <p:nvSpPr>
            <p:cNvPr id="65648" name="Line 112"/>
            <p:cNvSpPr>
              <a:spLocks noChangeShapeType="1"/>
            </p:cNvSpPr>
            <p:nvPr/>
          </p:nvSpPr>
          <p:spPr bwMode="auto">
            <a:xfrm flipV="1">
              <a:off x="1480" y="1924"/>
              <a:ext cx="312" cy="472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649" name="Line 113"/>
            <p:cNvSpPr>
              <a:spLocks noChangeShapeType="1"/>
            </p:cNvSpPr>
            <p:nvPr/>
          </p:nvSpPr>
          <p:spPr bwMode="auto">
            <a:xfrm flipV="1">
              <a:off x="1480" y="2460"/>
              <a:ext cx="248" cy="448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650" name="Line 114"/>
            <p:cNvSpPr>
              <a:spLocks noChangeShapeType="1"/>
            </p:cNvSpPr>
            <p:nvPr/>
          </p:nvSpPr>
          <p:spPr bwMode="auto">
            <a:xfrm flipV="1">
              <a:off x="1808" y="2996"/>
              <a:ext cx="928" cy="472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651" name="Text Box 115"/>
            <p:cNvSpPr txBox="1">
              <a:spLocks noChangeArrowheads="1"/>
            </p:cNvSpPr>
            <p:nvPr/>
          </p:nvSpPr>
          <p:spPr bwMode="auto">
            <a:xfrm>
              <a:off x="2262" y="3739"/>
              <a:ext cx="1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endParaRPr lang="en-GB" sz="1600">
                <a:solidFill>
                  <a:srgbClr val="FFFFFF"/>
                </a:solidFill>
                <a:latin typeface="Tahoma" pitchFamily="34" charset="0"/>
              </a:endParaRPr>
            </a:p>
          </p:txBody>
        </p:sp>
        <p:sp>
          <p:nvSpPr>
            <p:cNvPr id="65652" name="Text Box 116"/>
            <p:cNvSpPr txBox="1">
              <a:spLocks noChangeArrowheads="1"/>
            </p:cNvSpPr>
            <p:nvPr/>
          </p:nvSpPr>
          <p:spPr bwMode="auto">
            <a:xfrm>
              <a:off x="1160" y="867"/>
              <a:ext cx="12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GB" sz="1600" b="1">
                  <a:solidFill>
                    <a:srgbClr val="FFFFFF"/>
                  </a:solidFill>
                  <a:latin typeface="Tahoma" pitchFamily="34" charset="0"/>
                </a:rPr>
                <a:t>Core, HBc antigen</a:t>
              </a:r>
            </a:p>
          </p:txBody>
        </p:sp>
        <p:sp>
          <p:nvSpPr>
            <p:cNvPr id="65653" name="Text Box 117"/>
            <p:cNvSpPr txBox="1">
              <a:spLocks noChangeArrowheads="1"/>
            </p:cNvSpPr>
            <p:nvPr/>
          </p:nvSpPr>
          <p:spPr bwMode="auto">
            <a:xfrm>
              <a:off x="1100" y="2315"/>
              <a:ext cx="44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GB" sz="1600" b="1">
                  <a:solidFill>
                    <a:srgbClr val="FFFFFF"/>
                  </a:solidFill>
                  <a:latin typeface="Tahoma" pitchFamily="34" charset="0"/>
                </a:rPr>
                <a:t>LHBs</a:t>
              </a:r>
            </a:p>
          </p:txBody>
        </p:sp>
        <p:sp>
          <p:nvSpPr>
            <p:cNvPr id="65654" name="Text Box 118"/>
            <p:cNvSpPr txBox="1">
              <a:spLocks noChangeArrowheads="1"/>
            </p:cNvSpPr>
            <p:nvPr/>
          </p:nvSpPr>
          <p:spPr bwMode="auto">
            <a:xfrm>
              <a:off x="1080" y="2827"/>
              <a:ext cx="48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GB" sz="1600" b="1">
                  <a:solidFill>
                    <a:srgbClr val="FFFFFF"/>
                  </a:solidFill>
                  <a:latin typeface="Tahoma" pitchFamily="34" charset="0"/>
                </a:rPr>
                <a:t>MHBs</a:t>
              </a:r>
            </a:p>
          </p:txBody>
        </p:sp>
        <p:sp>
          <p:nvSpPr>
            <p:cNvPr id="65655" name="Text Box 119"/>
            <p:cNvSpPr txBox="1">
              <a:spLocks noChangeArrowheads="1"/>
            </p:cNvSpPr>
            <p:nvPr/>
          </p:nvSpPr>
          <p:spPr bwMode="auto">
            <a:xfrm>
              <a:off x="1096" y="1547"/>
              <a:ext cx="44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GB" sz="1600" b="1">
                  <a:solidFill>
                    <a:srgbClr val="FFFFFF"/>
                  </a:solidFill>
                  <a:latin typeface="Tahoma" pitchFamily="34" charset="0"/>
                </a:rPr>
                <a:t>SHBs</a:t>
              </a:r>
            </a:p>
          </p:txBody>
        </p:sp>
        <p:sp>
          <p:nvSpPr>
            <p:cNvPr id="65656" name="Line 120"/>
            <p:cNvSpPr>
              <a:spLocks noChangeShapeType="1"/>
            </p:cNvSpPr>
            <p:nvPr/>
          </p:nvSpPr>
          <p:spPr bwMode="auto">
            <a:xfrm>
              <a:off x="1504" y="1675"/>
              <a:ext cx="620" cy="146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657" name="Line 121"/>
            <p:cNvSpPr>
              <a:spLocks noChangeShapeType="1"/>
            </p:cNvSpPr>
            <p:nvPr/>
          </p:nvSpPr>
          <p:spPr bwMode="auto">
            <a:xfrm>
              <a:off x="1816" y="1064"/>
              <a:ext cx="728" cy="792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658" name="AutoShape 122"/>
            <p:cNvSpPr>
              <a:spLocks/>
            </p:cNvSpPr>
            <p:nvPr/>
          </p:nvSpPr>
          <p:spPr bwMode="auto">
            <a:xfrm>
              <a:off x="992" y="1536"/>
              <a:ext cx="128" cy="1552"/>
            </a:xfrm>
            <a:prstGeom prst="leftBrace">
              <a:avLst>
                <a:gd name="adj1" fmla="val 101042"/>
                <a:gd name="adj2" fmla="val 50000"/>
              </a:avLst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GB" sz="1500">
                <a:solidFill>
                  <a:srgbClr val="FFFFFF"/>
                </a:solidFill>
              </a:endParaRPr>
            </a:p>
          </p:txBody>
        </p:sp>
        <p:sp>
          <p:nvSpPr>
            <p:cNvPr id="65659" name="Text Box 123"/>
            <p:cNvSpPr txBox="1">
              <a:spLocks noChangeArrowheads="1"/>
            </p:cNvSpPr>
            <p:nvPr/>
          </p:nvSpPr>
          <p:spPr bwMode="auto">
            <a:xfrm>
              <a:off x="128" y="2203"/>
              <a:ext cx="93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1600" b="1">
                  <a:solidFill>
                    <a:srgbClr val="FFFFFF"/>
                  </a:solidFill>
                  <a:latin typeface="Tahoma" pitchFamily="34" charset="0"/>
                </a:rPr>
                <a:t>HBs antigen</a:t>
              </a:r>
            </a:p>
          </p:txBody>
        </p:sp>
        <p:sp>
          <p:nvSpPr>
            <p:cNvPr id="65660" name="Text Box 124"/>
            <p:cNvSpPr txBox="1">
              <a:spLocks noChangeArrowheads="1"/>
            </p:cNvSpPr>
            <p:nvPr/>
          </p:nvSpPr>
          <p:spPr bwMode="auto">
            <a:xfrm>
              <a:off x="731" y="3435"/>
              <a:ext cx="1223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GB" sz="1600" b="1">
                  <a:solidFill>
                    <a:srgbClr val="FFFFFF"/>
                  </a:solidFill>
                  <a:latin typeface="Tahoma" pitchFamily="34" charset="0"/>
                </a:rPr>
                <a:t>Partially double- </a:t>
              </a:r>
            </a:p>
            <a:p>
              <a:pPr algn="ctr" eaLnBrk="0" hangingPunct="0"/>
              <a:r>
                <a:rPr lang="en-GB" sz="1600" b="1">
                  <a:solidFill>
                    <a:srgbClr val="FFFFFF"/>
                  </a:solidFill>
                  <a:latin typeface="Tahoma" pitchFamily="34" charset="0"/>
                </a:rPr>
                <a:t>stranded DNA</a:t>
              </a:r>
            </a:p>
          </p:txBody>
        </p:sp>
        <p:sp>
          <p:nvSpPr>
            <p:cNvPr id="65661" name="AutoShape 125"/>
            <p:cNvSpPr>
              <a:spLocks/>
            </p:cNvSpPr>
            <p:nvPr/>
          </p:nvSpPr>
          <p:spPr bwMode="auto">
            <a:xfrm>
              <a:off x="4240" y="1178"/>
              <a:ext cx="184" cy="2608"/>
            </a:xfrm>
            <a:prstGeom prst="rightBracket">
              <a:avLst>
                <a:gd name="adj" fmla="val 118116"/>
              </a:avLst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662" name="Text Box 126"/>
            <p:cNvSpPr txBox="1">
              <a:spLocks noChangeArrowheads="1"/>
            </p:cNvSpPr>
            <p:nvPr/>
          </p:nvSpPr>
          <p:spPr bwMode="auto">
            <a:xfrm>
              <a:off x="4549" y="2304"/>
              <a:ext cx="109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1600" b="1">
                  <a:solidFill>
                    <a:srgbClr val="FFFFFF"/>
                  </a:solidFill>
                  <a:latin typeface="Tahoma" pitchFamily="34" charset="0"/>
                </a:rPr>
                <a:t>42 nm</a:t>
              </a:r>
            </a:p>
            <a:p>
              <a:pPr eaLnBrk="0" hangingPunct="0"/>
              <a:r>
                <a:rPr lang="en-GB" sz="1400" b="1">
                  <a:solidFill>
                    <a:srgbClr val="FFFFFF"/>
                  </a:solidFill>
                  <a:latin typeface="Tahoma" pitchFamily="34" charset="0"/>
                </a:rPr>
                <a:t>(Smallest known </a:t>
              </a:r>
            </a:p>
            <a:p>
              <a:pPr eaLnBrk="0" hangingPunct="0"/>
              <a:r>
                <a:rPr lang="en-GB" sz="1400" b="1">
                  <a:solidFill>
                    <a:srgbClr val="FFFFFF"/>
                  </a:solidFill>
                  <a:latin typeface="Tahoma" pitchFamily="34" charset="0"/>
                </a:rPr>
                <a:t>DNA virus)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077200" cy="990600"/>
          </a:xfrm>
        </p:spPr>
        <p:txBody>
          <a:bodyPr/>
          <a:lstStyle/>
          <a:p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Mode of Transmission of HBV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sz="3000" b="1" dirty="0"/>
              <a:t>Infected blood transfusion or blood products</a:t>
            </a:r>
            <a:endParaRPr lang="en-US" sz="3500" b="1" dirty="0"/>
          </a:p>
          <a:p>
            <a:pPr algn="l" rtl="0"/>
            <a:r>
              <a:rPr lang="en-US" sz="3500" dirty="0"/>
              <a:t>Needle stick injuries: HCW -  injection drug users  </a:t>
            </a:r>
          </a:p>
          <a:p>
            <a:pPr algn="l" rtl="0"/>
            <a:r>
              <a:rPr lang="en-US" sz="3500" dirty="0" err="1"/>
              <a:t>Hemodialysis</a:t>
            </a:r>
            <a:endParaRPr lang="en-US" sz="3500" dirty="0"/>
          </a:p>
          <a:p>
            <a:pPr algn="l" rtl="0"/>
            <a:r>
              <a:rPr lang="en-US" sz="3500" dirty="0"/>
              <a:t>Sexual transmission: heterosexual - homosexual</a:t>
            </a:r>
          </a:p>
          <a:p>
            <a:pPr algn="l" rtl="0"/>
            <a:r>
              <a:rPr lang="en-US" sz="3500" dirty="0"/>
              <a:t>Horizontal transmission: childhood - family member</a:t>
            </a:r>
          </a:p>
          <a:p>
            <a:pPr algn="l" rtl="0"/>
            <a:r>
              <a:rPr lang="en-US" sz="3500" dirty="0"/>
              <a:t>Vertical Transmission (mother to newborn)</a:t>
            </a:r>
          </a:p>
          <a:p>
            <a:pPr algn="l" rtl="0"/>
            <a:r>
              <a:rPr lang="en-US" sz="3500" dirty="0"/>
              <a:t>Unsafe Procedures: ear piercing - tattooing -barbering..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ar-SY" b="1" dirty="0" smtClean="0">
                <a:solidFill>
                  <a:srgbClr val="FF0000"/>
                </a:solidFill>
              </a:rPr>
              <a:t>طرق انتقال العدوى</a:t>
            </a:r>
            <a:endParaRPr lang="ar-SA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533400" y="1143000"/>
          <a:ext cx="82296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Outcome of HBV infection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943600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5181600" y="1143000"/>
            <a:ext cx="1752600" cy="91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 smtClean="0"/>
              <a:t>Adult</a:t>
            </a:r>
          </a:p>
          <a:p>
            <a:pPr algn="ctr"/>
            <a:r>
              <a:rPr lang="en-US" sz="2000" b="1" dirty="0" smtClean="0"/>
              <a:t>Acut infection</a:t>
            </a:r>
            <a:endParaRPr lang="ar-SA" sz="2000" b="1" dirty="0"/>
          </a:p>
        </p:txBody>
      </p:sp>
      <p:sp>
        <p:nvSpPr>
          <p:cNvPr id="5" name="مستطيل 4"/>
          <p:cNvSpPr/>
          <p:nvPr/>
        </p:nvSpPr>
        <p:spPr>
          <a:xfrm>
            <a:off x="2133600" y="1143000"/>
            <a:ext cx="19050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 err="1" smtClean="0"/>
              <a:t>Perinatal</a:t>
            </a:r>
            <a:r>
              <a:rPr lang="en-US" sz="2000" b="1" dirty="0" smtClean="0"/>
              <a:t> \ child</a:t>
            </a:r>
          </a:p>
          <a:p>
            <a:pPr algn="ctr"/>
            <a:r>
              <a:rPr lang="en-US" sz="2000" b="1" dirty="0" smtClean="0"/>
              <a:t>Acut infection</a:t>
            </a:r>
            <a:endParaRPr lang="ar-SA" b="1" dirty="0"/>
          </a:p>
        </p:txBody>
      </p:sp>
      <p:sp>
        <p:nvSpPr>
          <p:cNvPr id="6" name="مستطيل 5"/>
          <p:cNvSpPr/>
          <p:nvPr/>
        </p:nvSpPr>
        <p:spPr>
          <a:xfrm>
            <a:off x="5029200" y="2743200"/>
            <a:ext cx="2057400" cy="609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 smtClean="0"/>
              <a:t>Chronic infection</a:t>
            </a:r>
            <a:endParaRPr lang="ar-SA" sz="2000" b="1" dirty="0"/>
          </a:p>
        </p:txBody>
      </p:sp>
      <p:sp>
        <p:nvSpPr>
          <p:cNvPr id="7" name="مستطيل 6"/>
          <p:cNvSpPr/>
          <p:nvPr/>
        </p:nvSpPr>
        <p:spPr>
          <a:xfrm>
            <a:off x="2667000" y="3429000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2133600" y="2743200"/>
            <a:ext cx="2133600" cy="609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 smtClean="0"/>
              <a:t>Chronic infection</a:t>
            </a:r>
            <a:endParaRPr lang="ar-SA" sz="2000" b="1" dirty="0"/>
          </a:p>
        </p:txBody>
      </p:sp>
      <p:cxnSp>
        <p:nvCxnSpPr>
          <p:cNvPr id="10" name="رابط كسهم مستقيم 9"/>
          <p:cNvCxnSpPr>
            <a:stCxn id="4" idx="2"/>
            <a:endCxn id="6" idx="0"/>
          </p:cNvCxnSpPr>
          <p:nvPr/>
        </p:nvCxnSpPr>
        <p:spPr>
          <a:xfrm rot="5400000">
            <a:off x="5715000" y="2400300"/>
            <a:ext cx="685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>
            <a:endCxn id="8" idx="0"/>
          </p:cNvCxnSpPr>
          <p:nvPr/>
        </p:nvCxnSpPr>
        <p:spPr>
          <a:xfrm rot="5400000">
            <a:off x="2820194" y="2362200"/>
            <a:ext cx="761206" cy="79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مربع نص 17"/>
          <p:cNvSpPr txBox="1"/>
          <p:nvPr/>
        </p:nvSpPr>
        <p:spPr>
          <a:xfrm>
            <a:off x="1981200" y="2209800"/>
            <a:ext cx="11430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smtClean="0"/>
              <a:t>30 – 90%</a:t>
            </a:r>
            <a:endParaRPr lang="ar-SA" sz="2000" b="1" dirty="0"/>
          </a:p>
        </p:txBody>
      </p:sp>
      <p:sp>
        <p:nvSpPr>
          <p:cNvPr id="19" name="مربع نص 18"/>
          <p:cNvSpPr txBox="1"/>
          <p:nvPr/>
        </p:nvSpPr>
        <p:spPr>
          <a:xfrm>
            <a:off x="4800600" y="2209800"/>
            <a:ext cx="1143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    </a:t>
            </a:r>
            <a:r>
              <a:rPr lang="en-US" sz="2400" b="1" dirty="0" smtClean="0"/>
              <a:t>5%&gt;</a:t>
            </a:r>
            <a:endParaRPr lang="ar-SA" b="1" dirty="0"/>
          </a:p>
        </p:txBody>
      </p:sp>
      <p:cxnSp>
        <p:nvCxnSpPr>
          <p:cNvPr id="31" name="رابط كسهم مستقيم 30"/>
          <p:cNvCxnSpPr>
            <a:stCxn id="4" idx="3"/>
          </p:cNvCxnSpPr>
          <p:nvPr/>
        </p:nvCxnSpPr>
        <p:spPr>
          <a:xfrm>
            <a:off x="6934200" y="1600200"/>
            <a:ext cx="762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مستطيل 34"/>
          <p:cNvSpPr/>
          <p:nvPr/>
        </p:nvSpPr>
        <p:spPr>
          <a:xfrm>
            <a:off x="7696200" y="1219200"/>
            <a:ext cx="12954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 smtClean="0"/>
              <a:t>90% Recovery</a:t>
            </a:r>
            <a:endParaRPr lang="ar-SA" b="1" dirty="0"/>
          </a:p>
        </p:txBody>
      </p:sp>
      <p:sp>
        <p:nvSpPr>
          <p:cNvPr id="36" name="مستطيل 35"/>
          <p:cNvSpPr/>
          <p:nvPr/>
        </p:nvSpPr>
        <p:spPr>
          <a:xfrm>
            <a:off x="304800" y="1143000"/>
            <a:ext cx="1219200" cy="91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 smtClean="0"/>
              <a:t>10-70 %</a:t>
            </a:r>
          </a:p>
          <a:p>
            <a:pPr algn="ctr"/>
            <a:r>
              <a:rPr lang="en-US" sz="2000" b="1" dirty="0" smtClean="0"/>
              <a:t>Recovery</a:t>
            </a:r>
            <a:endParaRPr lang="ar-SA" sz="2000" b="1" dirty="0"/>
          </a:p>
        </p:txBody>
      </p:sp>
      <p:cxnSp>
        <p:nvCxnSpPr>
          <p:cNvPr id="38" name="رابط كسهم مستقيم 37"/>
          <p:cNvCxnSpPr>
            <a:stCxn id="5" idx="1"/>
          </p:cNvCxnSpPr>
          <p:nvPr/>
        </p:nvCxnSpPr>
        <p:spPr>
          <a:xfrm rot="10800000">
            <a:off x="1524000" y="1562100"/>
            <a:ext cx="609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قوس كبير أيمن 46"/>
          <p:cNvSpPr/>
          <p:nvPr/>
        </p:nvSpPr>
        <p:spPr>
          <a:xfrm rot="5400000">
            <a:off x="4229100" y="2400300"/>
            <a:ext cx="685800" cy="2743200"/>
          </a:xfrm>
          <a:prstGeom prst="rightBrace">
            <a:avLst>
              <a:gd name="adj1" fmla="val 8333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8" name="مستطيل 47"/>
          <p:cNvSpPr/>
          <p:nvPr/>
        </p:nvSpPr>
        <p:spPr>
          <a:xfrm>
            <a:off x="3048000" y="4114800"/>
            <a:ext cx="2743200" cy="609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 smtClean="0"/>
              <a:t>Mild ? Moderate? Sever</a:t>
            </a:r>
          </a:p>
          <a:p>
            <a:pPr algn="ctr"/>
            <a:r>
              <a:rPr lang="en-US" sz="2000" b="1" dirty="0" smtClean="0"/>
              <a:t>Chronic hepatitis</a:t>
            </a:r>
            <a:endParaRPr lang="ar-SA" sz="2000" b="1" dirty="0"/>
          </a:p>
        </p:txBody>
      </p:sp>
      <p:cxnSp>
        <p:nvCxnSpPr>
          <p:cNvPr id="50" name="رابط كسهم مستقيم 49"/>
          <p:cNvCxnSpPr/>
          <p:nvPr/>
        </p:nvCxnSpPr>
        <p:spPr>
          <a:xfrm>
            <a:off x="5791200" y="4419600"/>
            <a:ext cx="1295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مستطيل 51"/>
          <p:cNvSpPr/>
          <p:nvPr/>
        </p:nvSpPr>
        <p:spPr>
          <a:xfrm>
            <a:off x="7086600" y="3886200"/>
            <a:ext cx="1828800" cy="990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 smtClean="0"/>
              <a:t>Inactive chronic carrier state</a:t>
            </a:r>
            <a:endParaRPr lang="ar-SA" sz="2000" b="1" dirty="0"/>
          </a:p>
        </p:txBody>
      </p:sp>
      <p:sp>
        <p:nvSpPr>
          <p:cNvPr id="53" name="مستطيل 52"/>
          <p:cNvSpPr/>
          <p:nvPr/>
        </p:nvSpPr>
        <p:spPr>
          <a:xfrm>
            <a:off x="7086600" y="5791200"/>
            <a:ext cx="914400" cy="685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b="1" dirty="0" smtClean="0"/>
              <a:t>HCC</a:t>
            </a:r>
            <a:endParaRPr lang="ar-SA" sz="2800" b="1" dirty="0"/>
          </a:p>
        </p:txBody>
      </p:sp>
      <p:sp>
        <p:nvSpPr>
          <p:cNvPr id="54" name="مستطيل 53"/>
          <p:cNvSpPr/>
          <p:nvPr/>
        </p:nvSpPr>
        <p:spPr>
          <a:xfrm>
            <a:off x="3200400" y="5715000"/>
            <a:ext cx="2514600" cy="762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b="1" dirty="0" smtClean="0"/>
              <a:t>Death | transplantation</a:t>
            </a:r>
            <a:endParaRPr lang="ar-SA" b="1" dirty="0"/>
          </a:p>
        </p:txBody>
      </p:sp>
      <p:sp>
        <p:nvSpPr>
          <p:cNvPr id="55" name="مستطيل 54"/>
          <p:cNvSpPr/>
          <p:nvPr/>
        </p:nvSpPr>
        <p:spPr>
          <a:xfrm>
            <a:off x="457200" y="5791200"/>
            <a:ext cx="1828800" cy="762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b="1" dirty="0" err="1" smtClean="0"/>
              <a:t>Decompensation</a:t>
            </a:r>
            <a:endParaRPr lang="ar-SA" b="1" dirty="0"/>
          </a:p>
        </p:txBody>
      </p:sp>
      <p:cxnSp>
        <p:nvCxnSpPr>
          <p:cNvPr id="57" name="رابط كسهم مستقيم 56"/>
          <p:cNvCxnSpPr/>
          <p:nvPr/>
        </p:nvCxnSpPr>
        <p:spPr>
          <a:xfrm rot="5400000">
            <a:off x="3886994" y="5257800"/>
            <a:ext cx="1066006" cy="79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رابط كسهم مستقيم 65"/>
          <p:cNvCxnSpPr>
            <a:stCxn id="48" idx="1"/>
            <a:endCxn id="55" idx="0"/>
          </p:cNvCxnSpPr>
          <p:nvPr/>
        </p:nvCxnSpPr>
        <p:spPr>
          <a:xfrm rot="10800000" flipV="1">
            <a:off x="1371600" y="4419600"/>
            <a:ext cx="1676400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رابط كسهم مستقيم 69"/>
          <p:cNvCxnSpPr>
            <a:endCxn id="53" idx="0"/>
          </p:cNvCxnSpPr>
          <p:nvPr/>
        </p:nvCxnSpPr>
        <p:spPr>
          <a:xfrm>
            <a:off x="5791200" y="4495800"/>
            <a:ext cx="1752600" cy="1295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Y" sz="2800" b="1" dirty="0" smtClean="0">
                <a:solidFill>
                  <a:srgbClr val="FF0000"/>
                </a:solidFill>
              </a:rPr>
              <a:t>السير المرضي الطبيعي </a:t>
            </a:r>
            <a:r>
              <a:rPr lang="ar-SY" sz="2800" b="1" dirty="0" err="1" smtClean="0">
                <a:solidFill>
                  <a:srgbClr val="FF0000"/>
                </a:solidFill>
              </a:rPr>
              <a:t>للاصابة</a:t>
            </a:r>
            <a:r>
              <a:rPr lang="ar-SY" sz="2800" b="1" dirty="0" smtClean="0">
                <a:solidFill>
                  <a:srgbClr val="FF0000"/>
                </a:solidFill>
              </a:rPr>
              <a:t> بالـ </a:t>
            </a:r>
            <a:r>
              <a:rPr lang="en-US" sz="2800" b="1" dirty="0" smtClean="0">
                <a:solidFill>
                  <a:srgbClr val="FF0000"/>
                </a:solidFill>
              </a:rPr>
              <a:t>HBV</a:t>
            </a:r>
            <a:r>
              <a:rPr lang="ar-SY" sz="2800" b="1" dirty="0" smtClean="0">
                <a:solidFill>
                  <a:srgbClr val="FF0000"/>
                </a:solidFill>
              </a:rPr>
              <a:t> ينتج عن التفاعل بين الاستجابة المناعية للمريض </a:t>
            </a:r>
            <a:r>
              <a:rPr lang="ar-SY" sz="2800" b="1" dirty="0" err="1" smtClean="0">
                <a:solidFill>
                  <a:srgbClr val="FF0000"/>
                </a:solidFill>
              </a:rPr>
              <a:t>ؤالتناسخ</a:t>
            </a:r>
            <a:r>
              <a:rPr lang="ar-SY" sz="2800" b="1" dirty="0" smtClean="0">
                <a:solidFill>
                  <a:srgbClr val="FF0000"/>
                </a:solidFill>
              </a:rPr>
              <a:t> الفيروسي ويمر بثلاث مراحل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ar-SY" b="1" dirty="0" smtClean="0">
                <a:solidFill>
                  <a:srgbClr val="FF0000"/>
                </a:solidFill>
              </a:rPr>
              <a:t>مرحلة التحمل المناعي </a:t>
            </a:r>
            <a:r>
              <a:rPr lang="en-US" b="1" dirty="0" err="1" smtClean="0">
                <a:solidFill>
                  <a:srgbClr val="FF0000"/>
                </a:solidFill>
              </a:rPr>
              <a:t>Immun</a:t>
            </a:r>
            <a:r>
              <a:rPr lang="en-US" b="1" dirty="0" smtClean="0">
                <a:solidFill>
                  <a:srgbClr val="FF0000"/>
                </a:solidFill>
              </a:rPr>
              <a:t> tolerance phase </a:t>
            </a:r>
          </a:p>
          <a:p>
            <a:pPr marL="514350" indent="-514350">
              <a:buNone/>
            </a:pPr>
            <a:r>
              <a:rPr lang="ar-SY" dirty="0" smtClean="0"/>
              <a:t>يكون المريض حاملاً </a:t>
            </a:r>
            <a:r>
              <a:rPr lang="ar-SY" dirty="0" err="1" smtClean="0"/>
              <a:t>للاصابة</a:t>
            </a:r>
            <a:r>
              <a:rPr lang="ar-SY" dirty="0" smtClean="0"/>
              <a:t> دون حدوث التهاب</a:t>
            </a:r>
          </a:p>
          <a:p>
            <a:pPr marL="514350" indent="-514350">
              <a:buNone/>
            </a:pPr>
            <a:r>
              <a:rPr lang="ar-SY" dirty="0" smtClean="0"/>
              <a:t>يكون </a:t>
            </a:r>
            <a:r>
              <a:rPr lang="en-US" dirty="0" err="1" smtClean="0"/>
              <a:t>HBsAg</a:t>
            </a:r>
            <a:r>
              <a:rPr lang="en-US" dirty="0" smtClean="0"/>
              <a:t>( +)</a:t>
            </a:r>
            <a:r>
              <a:rPr lang="ar-SY" dirty="0" smtClean="0"/>
              <a:t> , </a:t>
            </a:r>
            <a:r>
              <a:rPr lang="en-US" dirty="0" err="1" smtClean="0"/>
              <a:t>HBeAg</a:t>
            </a:r>
            <a:r>
              <a:rPr lang="en-US" dirty="0" smtClean="0"/>
              <a:t>(+)</a:t>
            </a:r>
            <a:r>
              <a:rPr lang="ar-SY" dirty="0" smtClean="0"/>
              <a:t> ,</a:t>
            </a:r>
            <a:r>
              <a:rPr lang="en-US" dirty="0" smtClean="0"/>
              <a:t>ALT</a:t>
            </a:r>
            <a:r>
              <a:rPr lang="ar-SY" dirty="0" smtClean="0"/>
              <a:t> طبيعية, </a:t>
            </a:r>
            <a:r>
              <a:rPr lang="en-US" dirty="0" smtClean="0"/>
              <a:t>HBV DNA</a:t>
            </a:r>
            <a:r>
              <a:rPr lang="ar-SY" dirty="0" smtClean="0"/>
              <a:t> عالي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ar-SY" b="1" dirty="0" smtClean="0">
                <a:solidFill>
                  <a:srgbClr val="FF0000"/>
                </a:solidFill>
              </a:rPr>
              <a:t>مرحلة التصفية المناعية </a:t>
            </a:r>
            <a:r>
              <a:rPr lang="en-US" b="1" dirty="0" err="1" smtClean="0">
                <a:solidFill>
                  <a:srgbClr val="FF0000"/>
                </a:solidFill>
              </a:rPr>
              <a:t>Immun</a:t>
            </a:r>
            <a:r>
              <a:rPr lang="en-US" b="1" dirty="0" smtClean="0">
                <a:solidFill>
                  <a:srgbClr val="FF0000"/>
                </a:solidFill>
              </a:rPr>
              <a:t> clearance phase</a:t>
            </a:r>
          </a:p>
          <a:p>
            <a:pPr marL="514350" indent="-514350">
              <a:buNone/>
            </a:pPr>
            <a:r>
              <a:rPr lang="ar-SY" dirty="0" smtClean="0"/>
              <a:t>يحاول الجهاز المناعي التخلص من الفيروس , فيحدث التهاب حاد</a:t>
            </a:r>
          </a:p>
          <a:p>
            <a:pPr marL="514350" indent="-514350">
              <a:buNone/>
            </a:pPr>
            <a:r>
              <a:rPr lang="ar-SY" dirty="0" smtClean="0"/>
              <a:t>ترتفع </a:t>
            </a:r>
            <a:r>
              <a:rPr lang="ar-SY" dirty="0" err="1" smtClean="0"/>
              <a:t>الـ</a:t>
            </a:r>
            <a:r>
              <a:rPr lang="ar-SY" dirty="0" smtClean="0"/>
              <a:t> </a:t>
            </a:r>
            <a:r>
              <a:rPr lang="en-US" dirty="0" smtClean="0"/>
              <a:t>ALT</a:t>
            </a:r>
            <a:r>
              <a:rPr lang="ar-SY" dirty="0" smtClean="0"/>
              <a:t> , يحدث انقلاب مصلي من (+)</a:t>
            </a:r>
            <a:r>
              <a:rPr lang="en-US" dirty="0" err="1" smtClean="0"/>
              <a:t>HBeAg</a:t>
            </a:r>
            <a:r>
              <a:rPr lang="ar-SY" dirty="0" smtClean="0"/>
              <a:t> لـ </a:t>
            </a:r>
            <a:r>
              <a:rPr lang="en-US" dirty="0" err="1" smtClean="0"/>
              <a:t>antiHBe</a:t>
            </a:r>
            <a:endParaRPr lang="ar-SY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ar-SY" b="1" dirty="0" smtClean="0">
                <a:solidFill>
                  <a:srgbClr val="FF0000"/>
                </a:solidFill>
              </a:rPr>
              <a:t>مرحلة انخفاض أو </a:t>
            </a:r>
            <a:r>
              <a:rPr lang="ar-SY" b="1" dirty="0" err="1" smtClean="0">
                <a:solidFill>
                  <a:srgbClr val="FF0000"/>
                </a:solidFill>
              </a:rPr>
              <a:t>اعدام</a:t>
            </a:r>
            <a:r>
              <a:rPr lang="ar-SY" b="1" dirty="0" smtClean="0">
                <a:solidFill>
                  <a:srgbClr val="FF0000"/>
                </a:solidFill>
              </a:rPr>
              <a:t> التناسخ الفيروسي</a:t>
            </a:r>
          </a:p>
          <a:p>
            <a:pPr marL="514350" indent="-514350">
              <a:buNone/>
            </a:pPr>
            <a:r>
              <a:rPr lang="en-US" dirty="0" err="1" smtClean="0"/>
              <a:t>HBsAg</a:t>
            </a:r>
            <a:r>
              <a:rPr lang="en-US" dirty="0" smtClean="0"/>
              <a:t>(+)</a:t>
            </a:r>
            <a:r>
              <a:rPr lang="ar-SY" dirty="0" smtClean="0"/>
              <a:t> , </a:t>
            </a:r>
            <a:r>
              <a:rPr lang="en-US" dirty="0" err="1" smtClean="0"/>
              <a:t>HBeAg</a:t>
            </a:r>
            <a:r>
              <a:rPr lang="en-US" dirty="0" smtClean="0"/>
              <a:t>(+)(-)</a:t>
            </a:r>
            <a:r>
              <a:rPr lang="ar-SY" dirty="0" smtClean="0"/>
              <a:t> ,</a:t>
            </a:r>
            <a:r>
              <a:rPr lang="en-US" dirty="0" err="1" smtClean="0"/>
              <a:t>antiHBe</a:t>
            </a:r>
            <a:r>
              <a:rPr lang="en-US" dirty="0" smtClean="0"/>
              <a:t>(+)(-)</a:t>
            </a:r>
            <a:endParaRPr lang="ar-SY" dirty="0" smtClean="0"/>
          </a:p>
          <a:p>
            <a:pPr marL="514350" indent="-514350">
              <a:buNone/>
            </a:pPr>
            <a:r>
              <a:rPr lang="en-US" dirty="0" smtClean="0"/>
              <a:t>HBV DNA</a:t>
            </a:r>
            <a:r>
              <a:rPr lang="ar-SY" dirty="0" smtClean="0"/>
              <a:t> سلبي أو منخفض , </a:t>
            </a:r>
            <a:r>
              <a:rPr lang="en-US" dirty="0" smtClean="0"/>
              <a:t>ALT</a:t>
            </a:r>
            <a:r>
              <a:rPr lang="ar-SY" dirty="0" smtClean="0"/>
              <a:t> طبيعية أو مرتفع </a:t>
            </a:r>
            <a:r>
              <a:rPr lang="ar-SY" dirty="0" smtClean="0"/>
              <a:t>قليلاً</a:t>
            </a:r>
            <a:endParaRPr lang="ar-SY" dirty="0" smtClean="0"/>
          </a:p>
          <a:p>
            <a:pPr marL="514350" indent="-514350">
              <a:buNone/>
            </a:pPr>
            <a:endParaRPr lang="ar-SY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SY" dirty="0" err="1" smtClean="0"/>
              <a:t>الواسمات</a:t>
            </a:r>
            <a:r>
              <a:rPr lang="ar-SY" dirty="0" smtClean="0"/>
              <a:t> المصلية لالتهاب الكبد </a:t>
            </a:r>
            <a:r>
              <a:rPr lang="ar-SY" dirty="0" err="1" smtClean="0"/>
              <a:t>ب</a:t>
            </a:r>
            <a:endParaRPr lang="ar-SA" dirty="0"/>
          </a:p>
        </p:txBody>
      </p:sp>
      <p:pic>
        <p:nvPicPr>
          <p:cNvPr id="4" name="Picture 2" descr="http://127.0.0.1:5000/home.mdconsult.com/das/book/body/0/1051/f068005.gif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1295401"/>
            <a:ext cx="9144000" cy="541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ar-SY" dirty="0" err="1" smtClean="0"/>
              <a:t>الواسمات</a:t>
            </a:r>
            <a:r>
              <a:rPr lang="ar-SY" dirty="0" smtClean="0"/>
              <a:t> المصلية </a:t>
            </a:r>
            <a:r>
              <a:rPr lang="ar-SY" dirty="0" err="1" smtClean="0"/>
              <a:t>للـ</a:t>
            </a:r>
            <a:r>
              <a:rPr lang="ar-SY" dirty="0" smtClean="0"/>
              <a:t> </a:t>
            </a:r>
            <a:r>
              <a:rPr lang="en-US" dirty="0" smtClean="0"/>
              <a:t>HBV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HBsAg</a:t>
            </a:r>
            <a:r>
              <a:rPr lang="ar-SY" dirty="0" smtClean="0"/>
              <a:t> أول واسم يمكن كشفه, يصبح غير قابل للكشف بعد 1-2         </a:t>
            </a:r>
          </a:p>
          <a:p>
            <a:pPr>
              <a:buNone/>
            </a:pPr>
            <a:r>
              <a:rPr lang="ar-SY" dirty="0" smtClean="0"/>
              <a:t>             </a:t>
            </a:r>
            <a:r>
              <a:rPr lang="ar-SY" dirty="0" err="1" smtClean="0"/>
              <a:t>شهرمن</a:t>
            </a:r>
            <a:r>
              <a:rPr lang="ar-SY" dirty="0" smtClean="0"/>
              <a:t> ظهور اليرقان </a:t>
            </a:r>
            <a:r>
              <a:rPr lang="ar-SY" dirty="0" err="1" smtClean="0"/>
              <a:t>و</a:t>
            </a:r>
            <a:r>
              <a:rPr lang="ar-SY" dirty="0" smtClean="0"/>
              <a:t> نادرا </a:t>
            </a:r>
            <a:r>
              <a:rPr lang="ar-SY" dirty="0" err="1" smtClean="0"/>
              <a:t>مايستمر</a:t>
            </a:r>
            <a:r>
              <a:rPr lang="ar-SY" dirty="0" smtClean="0"/>
              <a:t> &gt; 6 أشهر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Anti HBs</a:t>
            </a:r>
            <a:r>
              <a:rPr lang="ar-SY" b="1" dirty="0" smtClean="0">
                <a:solidFill>
                  <a:srgbClr val="FF0000"/>
                </a:solidFill>
              </a:rPr>
              <a:t> </a:t>
            </a:r>
            <a:r>
              <a:rPr lang="ar-SY" dirty="0" smtClean="0"/>
              <a:t>يظهر بعد زوال </a:t>
            </a:r>
            <a:r>
              <a:rPr lang="en-US" dirty="0" err="1" smtClean="0"/>
              <a:t>HBsAg</a:t>
            </a:r>
            <a:r>
              <a:rPr lang="ar-SY" dirty="0" smtClean="0"/>
              <a:t> ويبقى مدى الحياة</a:t>
            </a:r>
          </a:p>
          <a:p>
            <a:pPr>
              <a:buNone/>
            </a:pPr>
            <a:r>
              <a:rPr lang="ar-SY" dirty="0" smtClean="0"/>
              <a:t>                 تدل على حدوث الشفاء</a:t>
            </a:r>
          </a:p>
          <a:p>
            <a:r>
              <a:rPr lang="en-US" b="1" dirty="0" err="1" smtClean="0">
                <a:solidFill>
                  <a:srgbClr val="FF0000"/>
                </a:solidFill>
              </a:rPr>
              <a:t>HBcAg</a:t>
            </a:r>
            <a:r>
              <a:rPr lang="ar-SY" dirty="0" smtClean="0"/>
              <a:t> </a:t>
            </a:r>
            <a:r>
              <a:rPr lang="ar-SY" dirty="0" err="1" smtClean="0"/>
              <a:t>لايمكن</a:t>
            </a:r>
            <a:r>
              <a:rPr lang="ar-SY" dirty="0" smtClean="0"/>
              <a:t> كشفه في المصل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Anti </a:t>
            </a:r>
            <a:r>
              <a:rPr lang="en-US" b="1" dirty="0" err="1" smtClean="0">
                <a:solidFill>
                  <a:srgbClr val="FF0000"/>
                </a:solidFill>
              </a:rPr>
              <a:t>HBc</a:t>
            </a:r>
            <a:r>
              <a:rPr lang="ar-SY" b="1" dirty="0" smtClean="0">
                <a:solidFill>
                  <a:srgbClr val="FF0000"/>
                </a:solidFill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ar-SY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IgM</a:t>
            </a:r>
            <a:r>
              <a:rPr lang="ar-SY" b="1" dirty="0" smtClean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Anti </a:t>
            </a:r>
            <a:r>
              <a:rPr lang="en-US" b="1" dirty="0" err="1" smtClean="0">
                <a:solidFill>
                  <a:srgbClr val="FFFF00"/>
                </a:solidFill>
              </a:rPr>
              <a:t>HBc</a:t>
            </a:r>
            <a:r>
              <a:rPr lang="ar-SY" dirty="0" smtClean="0"/>
              <a:t> يدل على </a:t>
            </a:r>
            <a:r>
              <a:rPr lang="ar-SY" dirty="0" err="1" smtClean="0"/>
              <a:t>اصابة</a:t>
            </a:r>
            <a:r>
              <a:rPr lang="ar-SY" dirty="0" smtClean="0"/>
              <a:t> حديثة&lt; 6 أشهر(تظهر خلال           أول </a:t>
            </a:r>
            <a:r>
              <a:rPr lang="ar-SY" dirty="0" err="1" smtClean="0"/>
              <a:t>اسبوعين</a:t>
            </a:r>
            <a:r>
              <a:rPr lang="ar-SY" dirty="0" smtClean="0"/>
              <a:t> من ظهور </a:t>
            </a:r>
            <a:r>
              <a:rPr lang="en-US" dirty="0" err="1" smtClean="0"/>
              <a:t>HBsAg</a:t>
            </a:r>
            <a:r>
              <a:rPr lang="ar-SY" dirty="0" smtClean="0"/>
              <a:t> وقبل ظهور </a:t>
            </a:r>
            <a:r>
              <a:rPr lang="en-US" dirty="0" err="1" smtClean="0"/>
              <a:t>antiHBs</a:t>
            </a:r>
            <a:r>
              <a:rPr lang="en-US" dirty="0" smtClean="0"/>
              <a:t> </a:t>
            </a:r>
            <a:endParaRPr lang="ar-SY" dirty="0" smtClean="0"/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FF00"/>
                </a:solidFill>
              </a:rPr>
              <a:t>Anti </a:t>
            </a:r>
            <a:r>
              <a:rPr lang="en-US" b="1" dirty="0" err="1" smtClean="0">
                <a:solidFill>
                  <a:srgbClr val="FFFF00"/>
                </a:solidFill>
              </a:rPr>
              <a:t>HBc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IgG</a:t>
            </a:r>
            <a:r>
              <a:rPr lang="ar-SY" b="1" dirty="0" smtClean="0">
                <a:solidFill>
                  <a:srgbClr val="FFFF00"/>
                </a:solidFill>
              </a:rPr>
              <a:t>   </a:t>
            </a:r>
            <a:r>
              <a:rPr lang="ar-SY" dirty="0" smtClean="0"/>
              <a:t>يدل على </a:t>
            </a:r>
            <a:r>
              <a:rPr lang="ar-SY" dirty="0" err="1" smtClean="0"/>
              <a:t>اصابة</a:t>
            </a:r>
            <a:r>
              <a:rPr lang="ar-SY" dirty="0" smtClean="0"/>
              <a:t> قديمة &gt; 6 أشهر</a:t>
            </a:r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قد تحدث فجوة بين زوال </a:t>
            </a:r>
            <a:r>
              <a:rPr lang="en-US" dirty="0" err="1" smtClean="0"/>
              <a:t>HBsAg</a:t>
            </a:r>
            <a:r>
              <a:rPr lang="ar-SY" dirty="0" smtClean="0"/>
              <a:t> وظهور </a:t>
            </a:r>
            <a:r>
              <a:rPr lang="en-US" dirty="0" err="1" smtClean="0"/>
              <a:t>AntiHBs</a:t>
            </a:r>
            <a:r>
              <a:rPr lang="ar-SY" dirty="0" smtClean="0"/>
              <a:t> خلال هذه الفجوة فإن </a:t>
            </a:r>
            <a:r>
              <a:rPr lang="en-US" dirty="0" err="1" smtClean="0"/>
              <a:t>AntiHBcIgM</a:t>
            </a:r>
            <a:r>
              <a:rPr lang="ar-SY" dirty="0" smtClean="0"/>
              <a:t> يدل على </a:t>
            </a:r>
            <a:r>
              <a:rPr lang="ar-SY" dirty="0" err="1" smtClean="0"/>
              <a:t>اصابة</a:t>
            </a:r>
            <a:r>
              <a:rPr lang="ar-SY" dirty="0" smtClean="0"/>
              <a:t> حديثة بالـ </a:t>
            </a:r>
            <a:r>
              <a:rPr lang="en-US" dirty="0" smtClean="0"/>
              <a:t>HBV</a:t>
            </a:r>
            <a:endParaRPr lang="ar-SY" dirty="0" smtClean="0"/>
          </a:p>
          <a:p>
            <a:endParaRPr lang="ar-SY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</TotalTime>
  <Words>883</Words>
  <Application>Microsoft Office PowerPoint</Application>
  <PresentationFormat>عرض على الشاشة (3:4)‏</PresentationFormat>
  <Paragraphs>210</Paragraphs>
  <Slides>27</Slides>
  <Notes>26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27</vt:i4>
      </vt:variant>
    </vt:vector>
  </HeadingPairs>
  <TitlesOfParts>
    <vt:vector size="28" baseType="lpstr">
      <vt:lpstr>سمة Office</vt:lpstr>
      <vt:lpstr>Hepatitis B Guidelines Dr. Khalid sheha</vt:lpstr>
      <vt:lpstr>الشريحة 2</vt:lpstr>
      <vt:lpstr>Hepatitis B Virus</vt:lpstr>
      <vt:lpstr>Mode of Transmission of HBV</vt:lpstr>
      <vt:lpstr>طرق انتقال العدوى</vt:lpstr>
      <vt:lpstr>Outcome of HBV infection</vt:lpstr>
      <vt:lpstr>السير المرضي الطبيعي للاصابة بالـ HBV ينتج عن التفاعل بين الاستجابة المناعية للمريض ؤالتناسخ الفيروسي ويمر بثلاث مراحل</vt:lpstr>
      <vt:lpstr>الواسمات المصلية لالتهاب الكبد ب</vt:lpstr>
      <vt:lpstr>الواسمات المصلية للـ HBV</vt:lpstr>
      <vt:lpstr>الشريحة 10</vt:lpstr>
      <vt:lpstr>رسالة : التهاب الكبد من نموذج HBeAg سلبي هو الأكثر شيوعاً في سورية</vt:lpstr>
      <vt:lpstr>رسالة : هناك 8 أنماط جينية لالتهاب الكبد B يرمز لها بالأحرف من A إلى H النمط الأكثر شيوعاً في سورية هو النمط D</vt:lpstr>
      <vt:lpstr>تعاريــــف</vt:lpstr>
      <vt:lpstr>Chronic Hepatitis B</vt:lpstr>
      <vt:lpstr>Inactive HBs Ag Carrier State*</vt:lpstr>
      <vt:lpstr>الشريحة 16</vt:lpstr>
      <vt:lpstr>الشريحة 17</vt:lpstr>
      <vt:lpstr>رسالة</vt:lpstr>
      <vt:lpstr>مـن نعـالج</vt:lpstr>
      <vt:lpstr>الأدوية المتوفرة</vt:lpstr>
      <vt:lpstr>الشريحة 21</vt:lpstr>
      <vt:lpstr>How &amp; to Whom you give the   vaccine of HBV? </vt:lpstr>
      <vt:lpstr>الشريحة 23</vt:lpstr>
      <vt:lpstr>What is the efficacy of vaccine?</vt:lpstr>
      <vt:lpstr>Efficacy of HBV Vaccine &amp; Age</vt:lpstr>
      <vt:lpstr>Post Exposure Prophylaxis</vt:lpstr>
      <vt:lpstr>                    Thank you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Hepatitis B Guidelines Dr. Khalid sheha</dc:title>
  <dc:creator>mazen</dc:creator>
  <cp:lastModifiedBy>mazen</cp:lastModifiedBy>
  <cp:revision>5</cp:revision>
  <dcterms:created xsi:type="dcterms:W3CDTF">2009-10-26T18:03:33Z</dcterms:created>
  <dcterms:modified xsi:type="dcterms:W3CDTF">2009-11-02T01:49:15Z</dcterms:modified>
</cp:coreProperties>
</file>